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07" d="100"/>
          <a:sy n="107" d="100"/>
        </p:scale>
        <p:origin x="-408" y="-144"/>
      </p:cViewPr>
      <p:guideLst>
        <p:guide orient="horz" pos="162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0"/>
              </a:spcBef>
              <a:defRPr sz="1200" b="0" i="0" u="none" strike="noStrike" cap="none" baseline="0">
                <a:solidFill>
                  <a:schemeClr val="dk1"/>
                </a:solidFill>
                <a:latin typeface="Arial"/>
                <a:ea typeface="Arial"/>
                <a:cs typeface="Arial"/>
                <a:sym typeface="Arial"/>
              </a:defRPr>
            </a:lvl1pPr>
            <a:lvl2pPr marL="457200" marR="0" indent="0" algn="l" rtl="0">
              <a:spcBef>
                <a:spcPts val="0"/>
              </a:spcBef>
              <a:defRPr sz="1200" b="0" i="0" u="none" strike="noStrike" cap="none" baseline="0">
                <a:solidFill>
                  <a:schemeClr val="dk1"/>
                </a:solidFill>
                <a:latin typeface="Arial"/>
                <a:ea typeface="Arial"/>
                <a:cs typeface="Arial"/>
                <a:sym typeface="Arial"/>
              </a:defRPr>
            </a:lvl2pPr>
            <a:lvl3pPr marL="914400" marR="0" indent="0" algn="l" rtl="0">
              <a:spcBef>
                <a:spcPts val="0"/>
              </a:spcBef>
              <a:defRPr sz="1200" b="0" i="0" u="none" strike="noStrike" cap="none" baseline="0">
                <a:solidFill>
                  <a:schemeClr val="dk1"/>
                </a:solidFill>
                <a:latin typeface="Arial"/>
                <a:ea typeface="Arial"/>
                <a:cs typeface="Arial"/>
                <a:sym typeface="Arial"/>
              </a:defRPr>
            </a:lvl3pPr>
            <a:lvl4pPr marL="1371600" marR="0" indent="0" algn="l" rtl="0">
              <a:spcBef>
                <a:spcPts val="0"/>
              </a:spcBef>
              <a:defRPr sz="1200" b="0" i="0" u="none" strike="noStrike" cap="none" baseline="0">
                <a:solidFill>
                  <a:schemeClr val="dk1"/>
                </a:solidFill>
                <a:latin typeface="Arial"/>
                <a:ea typeface="Arial"/>
                <a:cs typeface="Arial"/>
                <a:sym typeface="Arial"/>
              </a:defRPr>
            </a:lvl4pPr>
            <a:lvl5pPr marL="1828800" marR="0" indent="0" algn="l" rtl="0">
              <a:spcBef>
                <a:spcPts val="0"/>
              </a:spcBef>
              <a:defRPr sz="1200" b="0" i="0" u="none" strike="noStrike" cap="none" baseline="0">
                <a:solidFill>
                  <a:schemeClr val="dk1"/>
                </a:solidFill>
                <a:latin typeface="Arial"/>
                <a:ea typeface="Arial"/>
                <a:cs typeface="Arial"/>
                <a:sym typeface="Arial"/>
              </a:defRPr>
            </a:lvl5pPr>
            <a:lvl6pPr marL="2286000" marR="0" indent="0" algn="l" rtl="0">
              <a:spcBef>
                <a:spcPts val="0"/>
              </a:spcBef>
              <a:defRPr sz="1200" b="0" i="0" u="none" strike="noStrike" cap="none" baseline="0">
                <a:solidFill>
                  <a:schemeClr val="dk1"/>
                </a:solidFill>
                <a:latin typeface="Arial"/>
                <a:ea typeface="Arial"/>
                <a:cs typeface="Arial"/>
                <a:sym typeface="Arial"/>
              </a:defRPr>
            </a:lvl6pPr>
            <a:lvl7pPr marL="2743200" marR="0" indent="0" algn="l" rtl="0">
              <a:spcBef>
                <a:spcPts val="0"/>
              </a:spcBef>
              <a:defRPr sz="1200" b="0" i="0" u="none" strike="noStrike" cap="none" baseline="0">
                <a:solidFill>
                  <a:schemeClr val="dk1"/>
                </a:solidFill>
                <a:latin typeface="Arial"/>
                <a:ea typeface="Arial"/>
                <a:cs typeface="Arial"/>
                <a:sym typeface="Arial"/>
              </a:defRPr>
            </a:lvl7pPr>
            <a:lvl8pPr marL="3200400" marR="0" indent="0" algn="l" rtl="0">
              <a:spcBef>
                <a:spcPts val="0"/>
              </a:spcBef>
              <a:defRPr sz="1200" b="0" i="0" u="none" strike="noStrike" cap="none" baseline="0">
                <a:solidFill>
                  <a:schemeClr val="dk1"/>
                </a:solidFill>
                <a:latin typeface="Arial"/>
                <a:ea typeface="Arial"/>
                <a:cs typeface="Arial"/>
                <a:sym typeface="Arial"/>
              </a:defRPr>
            </a:lvl8pPr>
            <a:lvl9pPr marL="3657600" marR="0" indent="0" algn="l" rtl="0">
              <a:spcBef>
                <a:spcPts val="0"/>
              </a:spcBef>
              <a:defRPr sz="1200" b="0" i="0" u="none" strike="noStrike" cap="none" baseline="0">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xmlns="" val="75477293"/>
      </p:ext>
    </p:extLst>
  </p:cSld>
  <p:clrMap bg1="lt1" tx1="dk1" bg2="dk2" tx2="lt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Shape 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4" name="Shape 4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r>
              <a:rPr lang="ja" sz="1100"/>
              <a:t>（購買者の購買意思決定）に与える…</a:t>
            </a:r>
          </a:p>
          <a:p>
            <a:pPr marL="0" marR="0" lvl="0" indent="0" algn="l" rtl="0">
              <a:spcBef>
                <a:spcPts val="0"/>
              </a:spcBef>
              <a:buClr>
                <a:schemeClr val="dk1"/>
              </a:buClr>
              <a:buSzPct val="25000"/>
              <a:buFont typeface="Arial"/>
              <a:buNone/>
            </a:pPr>
            <a:r>
              <a:rPr lang="ja" sz="1100"/>
              <a:t>購買行動、</a:t>
            </a:r>
          </a:p>
          <a:p>
            <a:pPr marL="0" marR="0" lvl="0" indent="0" algn="l" rtl="0">
              <a:spcBef>
                <a:spcPts val="0"/>
              </a:spcBef>
              <a:buClr>
                <a:schemeClr val="dk1"/>
              </a:buClr>
              <a:buFont typeface="Arial"/>
              <a:buNone/>
            </a:pPr>
            <a:endParaRPr sz="1100"/>
          </a:p>
        </p:txBody>
      </p:sp>
    </p:spTree>
    <p:extLst>
      <p:ext uri="{BB962C8B-B14F-4D97-AF65-F5344CB8AC3E}">
        <p14:creationId xmlns:p14="http://schemas.microsoft.com/office/powerpoint/2010/main" xmlns="" val="30160729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4" name="Shape 12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r>
              <a:rPr lang="ja" sz="1100" b="0" i="0" u="none" strike="noStrike" cap="none" baseline="0">
                <a:solidFill>
                  <a:schemeClr val="dk1"/>
                </a:solidFill>
                <a:latin typeface="Arial"/>
                <a:ea typeface="Arial"/>
                <a:cs typeface="Arial"/>
                <a:sym typeface="Arial"/>
              </a:rPr>
              <a:t>品質保証ランキング…よく落ちるメイク落としランキング、プロがお勧めする○○ランキング、</a:t>
            </a:r>
          </a:p>
          <a:p>
            <a:pPr marL="0" marR="0" lvl="0" indent="0" algn="l" rtl="0">
              <a:spcBef>
                <a:spcPts val="0"/>
              </a:spcBef>
              <a:buClr>
                <a:schemeClr val="dk1"/>
              </a:buClr>
              <a:buSzPct val="25000"/>
              <a:buFont typeface="Arial"/>
              <a:buNone/>
            </a:pPr>
            <a:r>
              <a:rPr lang="ja" sz="1100" b="0" i="0" u="none" strike="noStrike" cap="none" baseline="0">
                <a:solidFill>
                  <a:schemeClr val="dk1"/>
                </a:solidFill>
                <a:latin typeface="Arial"/>
                <a:ea typeface="Arial"/>
                <a:cs typeface="Arial"/>
                <a:sym typeface="Arial"/>
              </a:rPr>
              <a:t>人気誘導型ランキング…OLに人気の○○ランキング</a:t>
            </a:r>
          </a:p>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1100" b="0" i="0" u="none" strike="noStrike" cap="none" baseline="0">
                <a:solidFill>
                  <a:schemeClr val="dk1"/>
                </a:solidFill>
                <a:latin typeface="Arial"/>
                <a:ea typeface="Arial"/>
                <a:cs typeface="Arial"/>
                <a:sym typeface="Arial"/>
              </a:rPr>
              <a:t>判断力が低いと思われる商品には品質保証型ランキング</a:t>
            </a:r>
          </a:p>
          <a:p>
            <a:pPr marL="0" marR="0" lvl="0" indent="0" algn="l" rtl="0">
              <a:lnSpc>
                <a:spcPct val="100000"/>
              </a:lnSpc>
              <a:spcBef>
                <a:spcPts val="0"/>
              </a:spcBef>
              <a:spcAft>
                <a:spcPts val="0"/>
              </a:spcAft>
              <a:buClr>
                <a:schemeClr val="dk1"/>
              </a:buClr>
              <a:buSzPct val="25000"/>
              <a:buFont typeface="Arial"/>
              <a:buNone/>
            </a:pPr>
            <a:r>
              <a:rPr lang="ja" sz="1100"/>
              <a:t>関与</a:t>
            </a:r>
            <a:r>
              <a:rPr lang="ja" sz="1100" b="0" i="0" u="none" strike="noStrike" cap="none" baseline="0">
                <a:solidFill>
                  <a:schemeClr val="dk1"/>
                </a:solidFill>
                <a:latin typeface="Arial"/>
                <a:ea typeface="Arial"/>
                <a:cs typeface="Arial"/>
                <a:sym typeface="Arial"/>
              </a:rPr>
              <a:t>が高いと思われる商品には人気誘導型ランキング　　　　　　</a:t>
            </a:r>
          </a:p>
          <a:p>
            <a:pPr marL="0" marR="0" lvl="0" indent="0" algn="l" rtl="0">
              <a:lnSpc>
                <a:spcPct val="100000"/>
              </a:lnSpc>
              <a:spcBef>
                <a:spcPts val="0"/>
              </a:spcBef>
              <a:spcAft>
                <a:spcPts val="0"/>
              </a:spcAft>
              <a:buClr>
                <a:schemeClr val="dk1"/>
              </a:buClr>
              <a:buSzPct val="25000"/>
              <a:buFont typeface="Arial"/>
              <a:buNone/>
            </a:pPr>
            <a:r>
              <a:rPr lang="ja" sz="1100" b="0" i="0" u="none" strike="noStrike" cap="none" baseline="0">
                <a:solidFill>
                  <a:schemeClr val="dk1"/>
                </a:solidFill>
                <a:latin typeface="Arial"/>
                <a:ea typeface="Arial"/>
                <a:cs typeface="Arial"/>
                <a:sym typeface="Arial"/>
              </a:rPr>
              <a:t>が有効であると述べられている</a:t>
            </a:r>
          </a:p>
          <a:p>
            <a:pPr marL="0" marR="0" lvl="0" indent="0" algn="l" rtl="0">
              <a:spcBef>
                <a:spcPts val="0"/>
              </a:spcBef>
              <a:buClr>
                <a:schemeClr val="dk1"/>
              </a:buClr>
              <a:buSzPct val="25000"/>
              <a:buFont typeface="Arial"/>
              <a:buNone/>
            </a:pPr>
            <a:r>
              <a:rPr lang="ja" sz="1100"/>
              <a:t>￥</a:t>
            </a:r>
          </a:p>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24581495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0" name="Shape 13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35244146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6" name="Shape 13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38269569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8" name="Shape 14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None/>
            </a:pPr>
            <a:endParaRPr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3134948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2" name="Shape 17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r>
              <a:rPr lang="ja" sz="1200" b="0" i="0" u="none" strike="noStrike" cap="none" baseline="0">
                <a:solidFill>
                  <a:schemeClr val="dk1"/>
                </a:solidFill>
                <a:latin typeface="Arial"/>
                <a:ea typeface="Arial"/>
                <a:cs typeface="Arial"/>
                <a:sym typeface="Arial"/>
              </a:rPr>
              <a:t>ランキングに関する先行研究が少ない</a:t>
            </a:r>
          </a:p>
          <a:p>
            <a:pPr marL="0" marR="0" lvl="0" indent="0" algn="l" rtl="0">
              <a:spcBef>
                <a:spcPts val="0"/>
              </a:spcBef>
              <a:buClr>
                <a:schemeClr val="dk1"/>
              </a:buClr>
              <a:buSzPct val="25000"/>
              <a:buFont typeface="Arial"/>
              <a:buNone/>
            </a:pPr>
            <a:r>
              <a:rPr lang="ja" sz="1200" b="0" i="0" u="none" strike="noStrike" cap="none" baseline="0">
                <a:solidFill>
                  <a:schemeClr val="dk1"/>
                </a:solidFill>
                <a:latin typeface="Arial"/>
                <a:ea typeface="Arial"/>
                <a:cs typeface="Arial"/>
                <a:sym typeface="Arial"/>
              </a:rPr>
              <a:t>商品に対する関与と判断力にランキングが一部関連がある。</a:t>
            </a:r>
          </a:p>
          <a:p>
            <a:pPr marL="0" marR="0" lvl="0" indent="0" algn="l" rtl="0">
              <a:spcBef>
                <a:spcPts val="0"/>
              </a:spcBef>
              <a:buClr>
                <a:schemeClr val="dk1"/>
              </a:buClr>
              <a:buSzPct val="25000"/>
              <a:buFont typeface="Arial"/>
              <a:buNone/>
            </a:pPr>
            <a:r>
              <a:rPr lang="ja" sz="1200" b="0" i="0" u="none" strike="noStrike" cap="none" baseline="0">
                <a:solidFill>
                  <a:schemeClr val="dk1"/>
                </a:solidFill>
                <a:latin typeface="Arial"/>
                <a:ea typeface="Arial"/>
                <a:cs typeface="Arial"/>
                <a:sym typeface="Arial"/>
              </a:rPr>
              <a:t>身近な商品ではNo.1表示が大きく影響することはない。</a:t>
            </a:r>
          </a:p>
          <a:p>
            <a:pPr marL="0" marR="0" lvl="0" indent="0" algn="l" rtl="0">
              <a:spcBef>
                <a:spcPts val="0"/>
              </a:spcBef>
              <a:buClr>
                <a:schemeClr val="dk1"/>
              </a:buClr>
              <a:buSzPct val="25000"/>
              <a:buFont typeface="Arial"/>
              <a:buNone/>
            </a:pPr>
            <a:r>
              <a:rPr lang="ja" sz="1200" b="0" i="0" u="none" strike="noStrike" cap="none" baseline="0">
                <a:solidFill>
                  <a:schemeClr val="dk1"/>
                </a:solidFill>
                <a:latin typeface="Arial"/>
                <a:ea typeface="Arial"/>
                <a:cs typeface="Arial"/>
                <a:sym typeface="Arial"/>
              </a:rPr>
              <a:t>ランキングの順位が低くても、商品情報を明確にすることで購買に繋がる。</a:t>
            </a:r>
          </a:p>
          <a:p>
            <a:pPr marL="0" marR="0" lvl="0" indent="0" algn="l" rtl="0">
              <a:spcBef>
                <a:spcPts val="0"/>
              </a:spcBef>
              <a:buClr>
                <a:schemeClr val="dk1"/>
              </a:buClr>
              <a:buSzPct val="25000"/>
              <a:buFont typeface="Arial"/>
              <a:buNone/>
            </a:pPr>
            <a:r>
              <a:rPr lang="ja" sz="1200" b="0" i="0" u="none" strike="noStrike" cap="none" baseline="0">
                <a:solidFill>
                  <a:schemeClr val="dk1"/>
                </a:solidFill>
                <a:latin typeface="Arial"/>
                <a:ea typeface="Arial"/>
                <a:cs typeface="Arial"/>
                <a:sym typeface="Arial"/>
              </a:rPr>
              <a:t>オンライン市場でレビューの内容は消費者の購買行動に影響を与える。</a:t>
            </a:r>
          </a:p>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29204116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78" name="Shape 1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xmlns="" val="6150391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84" name="Shape 1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xmlns="" val="2913627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90" name="Shape 1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xmlns="" val="32771960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Shape 1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6" name="Shape 19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28667746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xmlns="" val="1514997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1" name="Shape 5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33511272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209" name="Shape 2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xmlns="" val="19617388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15" name="Shape 21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10900909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22" name="Shape 22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SzPct val="25000"/>
              <a:buNone/>
            </a:pPr>
            <a:r>
              <a:rPr lang="ja" sz="1200" b="0" i="0" u="none" strike="noStrike" cap="none" baseline="0">
                <a:solidFill>
                  <a:schemeClr val="dk1"/>
                </a:solidFill>
                <a:latin typeface="Arial"/>
                <a:ea typeface="Arial"/>
                <a:cs typeface="Arial"/>
                <a:sym typeface="Arial"/>
              </a:rPr>
              <a:t>人が所有していない商品を持つことに喜びを見出す</a:t>
            </a:r>
          </a:p>
        </p:txBody>
      </p:sp>
    </p:spTree>
    <p:extLst>
      <p:ext uri="{BB962C8B-B14F-4D97-AF65-F5344CB8AC3E}">
        <p14:creationId xmlns:p14="http://schemas.microsoft.com/office/powerpoint/2010/main" xmlns="" val="36547560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28" name="Shape 22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None/>
            </a:pPr>
            <a:endParaRPr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22247225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34" name="Shape 23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lang="ja" sz="1100" b="0" i="0" u="none" strike="noStrike" cap="none" baseline="0" dirty="0">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20745784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Shape 2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40" name="Shape 24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11092080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48" name="Shape 24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r>
              <a:rPr lang="ja" sz="1200" b="0" i="0" u="none" strike="noStrike" cap="none" baseline="0" dirty="0">
                <a:solidFill>
                  <a:schemeClr val="dk1"/>
                </a:solidFill>
                <a:latin typeface="Arial"/>
                <a:ea typeface="Arial"/>
                <a:cs typeface="Arial"/>
                <a:sym typeface="Arial"/>
              </a:rPr>
              <a:t>意味的消費の例：皇室御用達のお茶</a:t>
            </a:r>
          </a:p>
          <a:p>
            <a:pPr marL="0" marR="0" lvl="0" indent="0" algn="l" rtl="0">
              <a:spcBef>
                <a:spcPts val="0"/>
              </a:spcBef>
              <a:buClr>
                <a:schemeClr val="dk1"/>
              </a:buClr>
              <a:buSzPct val="25000"/>
              <a:buFont typeface="Arial"/>
              <a:buNone/>
            </a:pPr>
            <a:r>
              <a:rPr lang="ja" sz="1200" b="0" i="0" u="none" strike="noStrike" cap="none" baseline="0" dirty="0">
                <a:solidFill>
                  <a:schemeClr val="dk1"/>
                </a:solidFill>
                <a:latin typeface="Arial"/>
                <a:ea typeface="Arial"/>
                <a:cs typeface="Arial"/>
                <a:sym typeface="Arial"/>
              </a:rPr>
              <a:t>機能的消費の例：携帯電話など</a:t>
            </a:r>
          </a:p>
        </p:txBody>
      </p:sp>
    </p:spTree>
    <p:extLst>
      <p:ext uri="{BB962C8B-B14F-4D97-AF65-F5344CB8AC3E}">
        <p14:creationId xmlns:p14="http://schemas.microsoft.com/office/powerpoint/2010/main" xmlns="" val="4146970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Shape 2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56" name="Shape 25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ja" sz="1400" b="0" i="0" u="none" strike="noStrike" cap="none" baseline="0" dirty="0">
                <a:solidFill>
                  <a:schemeClr val="dk1"/>
                </a:solidFill>
                <a:latin typeface="Arial"/>
                <a:ea typeface="Arial"/>
                <a:cs typeface="Arial"/>
                <a:sym typeface="Arial"/>
              </a:rPr>
              <a:t>記号的消費の例：車</a:t>
            </a:r>
          </a:p>
          <a:p>
            <a:pPr marL="0" marR="0" lvl="0" indent="0" algn="l" rtl="0">
              <a:lnSpc>
                <a:spcPct val="100000"/>
              </a:lnSpc>
              <a:spcBef>
                <a:spcPts val="0"/>
              </a:spcBef>
              <a:spcAft>
                <a:spcPts val="0"/>
              </a:spcAft>
              <a:buClr>
                <a:schemeClr val="dk1"/>
              </a:buClr>
              <a:buSzPct val="25000"/>
              <a:buFont typeface="Arial"/>
              <a:buNone/>
            </a:pPr>
            <a:r>
              <a:rPr lang="ja" sz="1400" b="0" i="0" u="none" strike="noStrike" cap="none" baseline="0" dirty="0">
                <a:solidFill>
                  <a:schemeClr val="dk1"/>
                </a:solidFill>
                <a:latin typeface="Arial"/>
                <a:ea typeface="Arial"/>
                <a:cs typeface="Arial"/>
                <a:sym typeface="Arial"/>
              </a:rPr>
              <a:t>誇示的消費の例：ブランド品</a:t>
            </a:r>
          </a:p>
          <a:p>
            <a:pPr marL="0" marR="0" lvl="0" indent="0" algn="l" rtl="0">
              <a:lnSpc>
                <a:spcPct val="100000"/>
              </a:lnSpc>
              <a:spcBef>
                <a:spcPts val="0"/>
              </a:spcBef>
              <a:spcAft>
                <a:spcPts val="0"/>
              </a:spcAft>
              <a:buClr>
                <a:schemeClr val="dk1"/>
              </a:buClr>
              <a:buFont typeface="Arial"/>
              <a:buNone/>
            </a:pPr>
            <a:endParaRPr sz="14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1400" b="0" i="0" u="none" strike="noStrike" cap="none" baseline="0" dirty="0">
                <a:solidFill>
                  <a:schemeClr val="dk1"/>
                </a:solidFill>
                <a:latin typeface="Arial"/>
                <a:ea typeface="Arial"/>
                <a:cs typeface="Arial"/>
                <a:sym typeface="Arial"/>
              </a:rPr>
              <a:t>共感的消費</a:t>
            </a:r>
          </a:p>
          <a:p>
            <a:pPr marL="0" marR="0" lvl="0" indent="0" algn="l" rtl="0">
              <a:lnSpc>
                <a:spcPct val="100000"/>
              </a:lnSpc>
              <a:spcBef>
                <a:spcPts val="0"/>
              </a:spcBef>
              <a:spcAft>
                <a:spcPts val="0"/>
              </a:spcAft>
              <a:buClr>
                <a:schemeClr val="dk1"/>
              </a:buClr>
              <a:buSzPct val="25000"/>
              <a:buFont typeface="Arial"/>
              <a:buNone/>
            </a:pPr>
            <a:r>
              <a:rPr lang="ja" sz="1100" b="0" i="0" u="none" strike="noStrike" cap="none" baseline="0" dirty="0">
                <a:solidFill>
                  <a:schemeClr val="dk1"/>
                </a:solidFill>
                <a:latin typeface="Arial"/>
                <a:ea typeface="Arial"/>
                <a:cs typeface="Arial"/>
                <a:sym typeface="Arial"/>
              </a:rPr>
              <a:t>友達が薦めてくれたり、企業の活動やフィロソフィーに共感することに基づく消費</a:t>
            </a:r>
          </a:p>
        </p:txBody>
      </p:sp>
    </p:spTree>
    <p:extLst>
      <p:ext uri="{BB962C8B-B14F-4D97-AF65-F5344CB8AC3E}">
        <p14:creationId xmlns:p14="http://schemas.microsoft.com/office/powerpoint/2010/main" xmlns="" val="25680390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Shape 2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62" name="Shape 26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618914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Shape 2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268" name="Shape 2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xmlns="" val="3710625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7" name="Shape 5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8333418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Shape 2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74" name="Shape 27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1003518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3" name="Shape 6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lnSpc>
                <a:spcPct val="115000"/>
              </a:lnSpc>
              <a:spcBef>
                <a:spcPts val="0"/>
              </a:spcBef>
              <a:buClr>
                <a:schemeClr val="dk1"/>
              </a:buClr>
              <a:buFont typeface="Arial"/>
              <a:buNone/>
            </a:pPr>
            <a:endParaRPr sz="1100" b="0" i="0" u="none" strike="noStrike" cap="none" baseline="0">
              <a:solidFill>
                <a:schemeClr val="dk1"/>
              </a:solidFill>
              <a:latin typeface="Times New Roman"/>
              <a:ea typeface="Times New Roman"/>
              <a:cs typeface="Times New Roman"/>
              <a:sym typeface="Times New Roman"/>
            </a:endParaRPr>
          </a:p>
          <a:p>
            <a:pPr marL="0" marR="0" lvl="0" indent="3975100" algn="l" rtl="0">
              <a:lnSpc>
                <a:spcPct val="115000"/>
              </a:lnSpc>
              <a:spcBef>
                <a:spcPts val="0"/>
              </a:spcBef>
              <a:buClr>
                <a:schemeClr val="dk1"/>
              </a:buClr>
              <a:buSzPct val="25000"/>
              <a:buFont typeface="Arial"/>
              <a:buNone/>
            </a:pPr>
            <a:r>
              <a:rPr lang="ja" sz="1100" b="0" i="0" u="none" strike="noStrike" cap="none" baseline="0">
                <a:solidFill>
                  <a:schemeClr val="dk1"/>
                </a:solidFill>
                <a:latin typeface="Arial"/>
                <a:ea typeface="Arial"/>
                <a:cs typeface="Arial"/>
                <a:sym typeface="Arial"/>
              </a:rPr>
              <a:t> </a:t>
            </a:r>
          </a:p>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2889450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4" name="Shape 7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15375104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0" name="Shape 8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531770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8" name="Shape 8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r>
              <a:rPr lang="ja" sz="1100" b="0" i="0" u="none" strike="noStrike" cap="none" baseline="0">
                <a:solidFill>
                  <a:schemeClr val="dk1"/>
                </a:solidFill>
                <a:latin typeface="Arial"/>
                <a:ea typeface="Arial"/>
                <a:cs typeface="Arial"/>
                <a:sym typeface="Arial"/>
              </a:rPr>
              <a:t>デメリットに気付かないまま使用しているのでは、無視しているのでは</a:t>
            </a:r>
          </a:p>
        </p:txBody>
      </p:sp>
    </p:spTree>
    <p:extLst>
      <p:ext uri="{BB962C8B-B14F-4D97-AF65-F5344CB8AC3E}">
        <p14:creationId xmlns:p14="http://schemas.microsoft.com/office/powerpoint/2010/main" xmlns="" val="42770948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4" name="Shape 9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xmlns="" val="22786882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2" name="Shape 10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765283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p:nvPr/>
        </p:nvSpPr>
        <p:spPr>
          <a:xfrm>
            <a:off x="0" y="0"/>
            <a:ext cx="9144000" cy="35183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cxnSp>
        <p:nvCxnSpPr>
          <p:cNvPr id="10" name="Shape 10"/>
          <p:cNvCxnSpPr/>
          <p:nvPr/>
        </p:nvCxnSpPr>
        <p:spPr>
          <a:xfrm>
            <a:off x="0" y="3496603"/>
            <a:ext cx="9144000" cy="0"/>
          </a:xfrm>
          <a:prstGeom prst="straightConnector1">
            <a:avLst/>
          </a:prstGeom>
          <a:noFill/>
          <a:ln w="57150" cap="flat" cmpd="sng">
            <a:solidFill>
              <a:srgbClr val="000000">
                <a:alpha val="14117"/>
              </a:srgbClr>
            </a:solidFill>
            <a:prstDash val="solid"/>
            <a:round/>
            <a:headEnd type="none" w="med" len="med"/>
            <a:tailEnd type="none" w="med" len="med"/>
          </a:ln>
        </p:spPr>
      </p:cxnSp>
      <p:sp>
        <p:nvSpPr>
          <p:cNvPr id="11" name="Shape 11"/>
          <p:cNvSpPr txBox="1">
            <a:spLocks noGrp="1"/>
          </p:cNvSpPr>
          <p:nvPr>
            <p:ph type="ctrTitle"/>
          </p:nvPr>
        </p:nvSpPr>
        <p:spPr>
          <a:xfrm>
            <a:off x="685800" y="1867781"/>
            <a:ext cx="7772400" cy="1648800"/>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lt1"/>
              </a:buClr>
              <a:buFont typeface="Arial"/>
              <a:buNone/>
              <a:defRPr sz="1400" b="0" i="0" u="none" strike="noStrike" cap="none" baseline="0">
                <a:solidFill>
                  <a:srgbClr val="000000"/>
                </a:solidFill>
                <a:latin typeface="Arial"/>
                <a:ea typeface="Arial"/>
                <a:cs typeface="Arial"/>
                <a:sym typeface="Arial"/>
              </a:defRPr>
            </a:lvl1pPr>
            <a:lvl2pPr marL="0" marR="0" indent="0" algn="l" rtl="0">
              <a:spcBef>
                <a:spcPts val="0"/>
              </a:spcBef>
              <a:buClr>
                <a:schemeClr val="lt1"/>
              </a:buClr>
              <a:buFont typeface="Arial"/>
              <a:buNone/>
              <a:defRPr sz="1800" b="0" i="0" u="none" strike="noStrike" cap="none" baseline="0"/>
            </a:lvl2pPr>
            <a:lvl3pPr marL="0" marR="0" indent="0" algn="l" rtl="0">
              <a:spcBef>
                <a:spcPts val="0"/>
              </a:spcBef>
              <a:buClr>
                <a:schemeClr val="lt1"/>
              </a:buClr>
              <a:buFont typeface="Arial"/>
              <a:buNone/>
              <a:defRPr sz="1800" b="0" i="0" u="none" strike="noStrike" cap="none" baseline="0"/>
            </a:lvl3pPr>
            <a:lvl4pPr marL="0" marR="0" indent="0" algn="l" rtl="0">
              <a:spcBef>
                <a:spcPts val="0"/>
              </a:spcBef>
              <a:buClr>
                <a:schemeClr val="lt1"/>
              </a:buClr>
              <a:buFont typeface="Arial"/>
              <a:buNone/>
              <a:defRPr sz="1800" b="0" i="0" u="none" strike="noStrike" cap="none" baseline="0"/>
            </a:lvl4pPr>
            <a:lvl5pPr marL="0" marR="0" indent="0" algn="l" rtl="0">
              <a:spcBef>
                <a:spcPts val="0"/>
              </a:spcBef>
              <a:buClr>
                <a:schemeClr val="lt1"/>
              </a:buClr>
              <a:buFont typeface="Arial"/>
              <a:buNone/>
              <a:defRPr sz="1800" b="0" i="0" u="none" strike="noStrike" cap="none" baseline="0"/>
            </a:lvl5pPr>
            <a:lvl6pPr marL="0" marR="0" indent="0" algn="l" rtl="0">
              <a:spcBef>
                <a:spcPts val="0"/>
              </a:spcBef>
              <a:buClr>
                <a:schemeClr val="lt1"/>
              </a:buClr>
              <a:buFont typeface="Arial"/>
              <a:buNone/>
              <a:defRPr sz="1800" b="0" i="0" u="none" strike="noStrike" cap="none" baseline="0"/>
            </a:lvl6pPr>
            <a:lvl7pPr marL="0" marR="0" indent="0" algn="l" rtl="0">
              <a:spcBef>
                <a:spcPts val="0"/>
              </a:spcBef>
              <a:buClr>
                <a:schemeClr val="lt1"/>
              </a:buClr>
              <a:buFont typeface="Arial"/>
              <a:buNone/>
              <a:defRPr sz="1800" b="0" i="0" u="none" strike="noStrike" cap="none" baseline="0"/>
            </a:lvl7pPr>
            <a:lvl8pPr marL="0" marR="0" indent="0" algn="l" rtl="0">
              <a:spcBef>
                <a:spcPts val="0"/>
              </a:spcBef>
              <a:buClr>
                <a:schemeClr val="lt1"/>
              </a:buClr>
              <a:buFont typeface="Arial"/>
              <a:buNone/>
              <a:defRPr sz="1800" b="0" i="0" u="none" strike="noStrike" cap="none" baseline="0"/>
            </a:lvl8pPr>
            <a:lvl9pPr marL="0" marR="0" indent="0" algn="l" rtl="0">
              <a:spcBef>
                <a:spcPts val="0"/>
              </a:spcBef>
              <a:buClr>
                <a:schemeClr val="lt1"/>
              </a:buClr>
              <a:buFont typeface="Arial"/>
              <a:buNone/>
              <a:defRPr sz="1800" b="0" i="0" u="none" strike="noStrike" cap="none" baseline="0"/>
            </a:lvl9pPr>
          </a:lstStyle>
          <a:p>
            <a:endParaRPr/>
          </a:p>
        </p:txBody>
      </p:sp>
      <p:sp>
        <p:nvSpPr>
          <p:cNvPr id="12" name="Shape 12"/>
          <p:cNvSpPr txBox="1">
            <a:spLocks noGrp="1"/>
          </p:cNvSpPr>
          <p:nvPr>
            <p:ph type="subTitle" idx="1"/>
          </p:nvPr>
        </p:nvSpPr>
        <p:spPr>
          <a:xfrm>
            <a:off x="685800" y="3627026"/>
            <a:ext cx="7772400" cy="774300"/>
          </a:xfrm>
          <a:prstGeom prst="rect">
            <a:avLst/>
          </a:prstGeom>
          <a:noFill/>
          <a:ln>
            <a:noFill/>
          </a:ln>
        </p:spPr>
        <p:txBody>
          <a:bodyPr lIns="91425" tIns="91425" rIns="91425" bIns="91425" anchor="t" anchorCtr="0"/>
          <a:lstStyle>
            <a:lvl1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2pPr>
            <a:lvl3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3pPr>
            <a:lvl4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4pPr>
            <a:lvl5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5pPr>
            <a:lvl6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6pPr>
            <a:lvl7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7pPr>
            <a:lvl8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8pPr>
            <a:lvl9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9pPr>
          </a:lstStyle>
          <a:p>
            <a:endParaRPr/>
          </a:p>
        </p:txBody>
      </p:sp>
      <p:sp>
        <p:nvSpPr>
          <p:cNvPr id="13" name="Shape 1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US" altLang="ja" sz="1400" b="0" i="0" u="none" strike="noStrike" cap="none" baseline="0">
                <a:solidFill>
                  <a:srgbClr val="000000"/>
                </a:solidFill>
                <a:latin typeface="Arial"/>
                <a:ea typeface="Arial"/>
                <a:cs typeface="Arial"/>
                <a:sym typeface="Arial"/>
              </a:rPr>
              <a:pPr marL="0" marR="0" lvl="0" indent="0" algn="l" rtl="0">
                <a:lnSpc>
                  <a:spcPct val="100000"/>
                </a:lnSpc>
                <a:spcBef>
                  <a:spcPts val="0"/>
                </a:spcBef>
                <a:spcAft>
                  <a:spcPts val="0"/>
                </a:spcAft>
                <a:buClr>
                  <a:srgbClr val="000000"/>
                </a:buClr>
                <a:buSzPct val="25000"/>
                <a:buFont typeface="Arial"/>
                <a:buNone/>
              </a:pPr>
              <a:t>&lt;#&gt;</a:t>
            </a:fld>
            <a:endParaRPr lang="ja"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4"/>
        <p:cNvGrpSpPr/>
        <p:nvPr/>
      </p:nvGrpSpPr>
      <p:grpSpPr>
        <a:xfrm>
          <a:off x="0" y="0"/>
          <a:ext cx="0" cy="0"/>
          <a:chOff x="0" y="0"/>
          <a:chExt cx="0" cy="0"/>
        </a:xfrm>
      </p:grpSpPr>
      <p:sp>
        <p:nvSpPr>
          <p:cNvPr id="15" name="Shape 15"/>
          <p:cNvSpPr/>
          <p:nvPr/>
        </p:nvSpPr>
        <p:spPr>
          <a:xfrm>
            <a:off x="0" y="0"/>
            <a:ext cx="9144000" cy="1149900"/>
          </a:xfrm>
          <a:prstGeom prst="rect">
            <a:avLst/>
          </a:prstGeom>
          <a:solidFill>
            <a:srgbClr val="2388DB"/>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cxnSp>
        <p:nvCxnSpPr>
          <p:cNvPr id="16" name="Shape 16"/>
          <p:cNvCxnSpPr/>
          <p:nvPr/>
        </p:nvCxnSpPr>
        <p:spPr>
          <a:xfrm>
            <a:off x="0" y="1127875"/>
            <a:ext cx="9144000" cy="0"/>
          </a:xfrm>
          <a:prstGeom prst="straightConnector1">
            <a:avLst/>
          </a:prstGeom>
          <a:noFill/>
          <a:ln w="57150" cap="flat" cmpd="sng">
            <a:solidFill>
              <a:srgbClr val="000000">
                <a:alpha val="14117"/>
              </a:srgbClr>
            </a:solidFill>
            <a:prstDash val="solid"/>
            <a:round/>
            <a:headEnd type="none" w="med" len="med"/>
            <a:tailEnd type="none" w="med" len="med"/>
          </a:ln>
        </p:spPr>
      </p:cxnSp>
      <p:sp>
        <p:nvSpPr>
          <p:cNvPr id="17" name="Shape 17"/>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9" name="Shape 1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US" altLang="ja" sz="1400" b="0" i="0" u="none" strike="noStrike" cap="none" baseline="0">
                <a:solidFill>
                  <a:srgbClr val="000000"/>
                </a:solidFill>
                <a:latin typeface="Arial"/>
                <a:ea typeface="Arial"/>
                <a:cs typeface="Arial"/>
                <a:sym typeface="Arial"/>
              </a:rPr>
              <a:pPr marL="0" marR="0" lvl="0" indent="0" algn="l" rtl="0">
                <a:lnSpc>
                  <a:spcPct val="100000"/>
                </a:lnSpc>
                <a:spcBef>
                  <a:spcPts val="0"/>
                </a:spcBef>
                <a:spcAft>
                  <a:spcPts val="0"/>
                </a:spcAft>
                <a:buClr>
                  <a:srgbClr val="000000"/>
                </a:buClr>
                <a:buSzPct val="25000"/>
                <a:buFont typeface="Arial"/>
                <a:buNone/>
              </a:pPr>
              <a:t>&lt;#&gt;</a:t>
            </a:fld>
            <a:endParaRPr lang="ja"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p:nvPr/>
        </p:nvSpPr>
        <p:spPr>
          <a:xfrm>
            <a:off x="0" y="0"/>
            <a:ext cx="9144000" cy="11499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cxnSp>
        <p:nvCxnSpPr>
          <p:cNvPr id="22" name="Shape 22"/>
          <p:cNvCxnSpPr/>
          <p:nvPr/>
        </p:nvCxnSpPr>
        <p:spPr>
          <a:xfrm>
            <a:off x="0" y="1127875"/>
            <a:ext cx="9144000" cy="0"/>
          </a:xfrm>
          <a:prstGeom prst="straightConnector1">
            <a:avLst/>
          </a:prstGeom>
          <a:noFill/>
          <a:ln w="57150" cap="flat" cmpd="sng">
            <a:solidFill>
              <a:srgbClr val="000000">
                <a:alpha val="14117"/>
              </a:srgbClr>
            </a:solidFill>
            <a:prstDash val="solid"/>
            <a:round/>
            <a:headEnd type="none" w="med" len="med"/>
            <a:tailEnd type="none" w="med" len="med"/>
          </a:ln>
        </p:spPr>
      </p:cxnSp>
      <p:sp>
        <p:nvSpPr>
          <p:cNvPr id="23" name="Shape 23"/>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457200" y="1200150"/>
            <a:ext cx="3994500" cy="372569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 name="Shape 25"/>
          <p:cNvSpPr txBox="1">
            <a:spLocks noGrp="1"/>
          </p:cNvSpPr>
          <p:nvPr>
            <p:ph type="body" idx="2"/>
          </p:nvPr>
        </p:nvSpPr>
        <p:spPr>
          <a:xfrm>
            <a:off x="4692273" y="1200150"/>
            <a:ext cx="3994500" cy="372569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 name="Shape 26"/>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US" altLang="ja" sz="1400" b="0" i="0" u="none" strike="noStrike" cap="none" baseline="0">
                <a:solidFill>
                  <a:srgbClr val="000000"/>
                </a:solidFill>
                <a:latin typeface="Arial"/>
                <a:ea typeface="Arial"/>
                <a:cs typeface="Arial"/>
                <a:sym typeface="Arial"/>
              </a:rPr>
              <a:pPr marL="0" marR="0" lvl="0" indent="0" algn="l" rtl="0">
                <a:lnSpc>
                  <a:spcPct val="100000"/>
                </a:lnSpc>
                <a:spcBef>
                  <a:spcPts val="0"/>
                </a:spcBef>
                <a:spcAft>
                  <a:spcPts val="0"/>
                </a:spcAft>
                <a:buClr>
                  <a:srgbClr val="000000"/>
                </a:buClr>
                <a:buSzPct val="25000"/>
                <a:buFont typeface="Arial"/>
                <a:buNone/>
              </a:pPr>
              <a:t>&lt;#&gt;</a:t>
            </a:fld>
            <a:endParaRPr lang="ja"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7"/>
        <p:cNvGrpSpPr/>
        <p:nvPr/>
      </p:nvGrpSpPr>
      <p:grpSpPr>
        <a:xfrm>
          <a:off x="0" y="0"/>
          <a:ext cx="0" cy="0"/>
          <a:chOff x="0" y="0"/>
          <a:chExt cx="0" cy="0"/>
        </a:xfrm>
      </p:grpSpPr>
      <p:sp>
        <p:nvSpPr>
          <p:cNvPr id="28" name="Shape 28"/>
          <p:cNvSpPr/>
          <p:nvPr/>
        </p:nvSpPr>
        <p:spPr>
          <a:xfrm>
            <a:off x="0" y="0"/>
            <a:ext cx="9144000" cy="1149900"/>
          </a:xfrm>
          <a:prstGeom prst="rect">
            <a:avLst/>
          </a:prstGeom>
          <a:solidFill>
            <a:srgbClr val="2388DB"/>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cxnSp>
        <p:nvCxnSpPr>
          <p:cNvPr id="29" name="Shape 29"/>
          <p:cNvCxnSpPr/>
          <p:nvPr/>
        </p:nvCxnSpPr>
        <p:spPr>
          <a:xfrm>
            <a:off x="0" y="1127875"/>
            <a:ext cx="9144000" cy="0"/>
          </a:xfrm>
          <a:prstGeom prst="straightConnector1">
            <a:avLst/>
          </a:prstGeom>
          <a:noFill/>
          <a:ln w="57150" cap="flat" cmpd="sng">
            <a:solidFill>
              <a:srgbClr val="000000">
                <a:alpha val="14117"/>
              </a:srgbClr>
            </a:solidFill>
            <a:prstDash val="solid"/>
            <a:round/>
            <a:headEnd type="none" w="med" len="med"/>
            <a:tailEnd type="none" w="med" len="med"/>
          </a:ln>
        </p:spPr>
      </p:cxnSp>
      <p:sp>
        <p:nvSpPr>
          <p:cNvPr id="30" name="Shape 30"/>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US" altLang="ja" sz="1400" b="0" i="0" u="none" strike="noStrike" cap="none" baseline="0">
                <a:solidFill>
                  <a:srgbClr val="000000"/>
                </a:solidFill>
                <a:latin typeface="Arial"/>
                <a:ea typeface="Arial"/>
                <a:cs typeface="Arial"/>
                <a:sym typeface="Arial"/>
              </a:rPr>
              <a:pPr marL="0" marR="0" lvl="0" indent="0" algn="l" rtl="0">
                <a:lnSpc>
                  <a:spcPct val="100000"/>
                </a:lnSpc>
                <a:spcBef>
                  <a:spcPts val="0"/>
                </a:spcBef>
                <a:spcAft>
                  <a:spcPts val="0"/>
                </a:spcAft>
                <a:buClr>
                  <a:srgbClr val="000000"/>
                </a:buClr>
                <a:buSzPct val="25000"/>
                <a:buFont typeface="Arial"/>
                <a:buNone/>
              </a:pPr>
              <a:t>&lt;#&gt;</a:t>
            </a:fld>
            <a:endParaRPr lang="ja"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32"/>
        <p:cNvGrpSpPr/>
        <p:nvPr/>
      </p:nvGrpSpPr>
      <p:grpSpPr>
        <a:xfrm>
          <a:off x="0" y="0"/>
          <a:ext cx="0" cy="0"/>
          <a:chOff x="0" y="0"/>
          <a:chExt cx="0" cy="0"/>
        </a:xfrm>
      </p:grpSpPr>
      <p:sp>
        <p:nvSpPr>
          <p:cNvPr id="33" name="Shape 33"/>
          <p:cNvSpPr txBox="1">
            <a:spLocks noGrp="1"/>
          </p:cNvSpPr>
          <p:nvPr>
            <p:ph type="body" idx="1"/>
          </p:nvPr>
        </p:nvSpPr>
        <p:spPr>
          <a:xfrm>
            <a:off x="457200" y="4406307"/>
            <a:ext cx="8229600" cy="519599"/>
          </a:xfrm>
          <a:prstGeom prst="rect">
            <a:avLst/>
          </a:prstGeom>
          <a:noFill/>
          <a:ln>
            <a:noFill/>
          </a:ln>
        </p:spPr>
        <p:txBody>
          <a:bodyPr lIns="91425" tIns="91425" rIns="91425" bIns="91425" anchor="t" anchorCtr="0"/>
          <a:lstStyle>
            <a:lvl1pPr rtl="0">
              <a:spcBef>
                <a:spcPts val="0"/>
              </a:spcBef>
              <a:buClr>
                <a:schemeClr val="dk2"/>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p:nvPr/>
        </p:nvSpPr>
        <p:spPr>
          <a:xfrm>
            <a:off x="4274" y="0"/>
            <a:ext cx="9144000" cy="4406399"/>
          </a:xfrm>
          <a:prstGeom prst="rect">
            <a:avLst/>
          </a:prstGeom>
          <a:solidFill>
            <a:srgbClr val="2388DB"/>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cxnSp>
        <p:nvCxnSpPr>
          <p:cNvPr id="35" name="Shape 35"/>
          <p:cNvCxnSpPr/>
          <p:nvPr/>
        </p:nvCxnSpPr>
        <p:spPr>
          <a:xfrm>
            <a:off x="0" y="4384371"/>
            <a:ext cx="9144000" cy="0"/>
          </a:xfrm>
          <a:prstGeom prst="straightConnector1">
            <a:avLst/>
          </a:prstGeom>
          <a:noFill/>
          <a:ln w="57150" cap="flat" cmpd="sng">
            <a:solidFill>
              <a:srgbClr val="000000">
                <a:alpha val="14117"/>
              </a:srgbClr>
            </a:solidFill>
            <a:prstDash val="solid"/>
            <a:round/>
            <a:headEnd type="none" w="med" len="med"/>
            <a:tailEnd type="none" w="med" len="med"/>
          </a:ln>
        </p:spPr>
      </p:cxnSp>
      <p:sp>
        <p:nvSpPr>
          <p:cNvPr id="36" name="Shape 36"/>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US" altLang="ja" sz="1400" b="0" i="0" u="none" strike="noStrike" cap="none" baseline="0">
                <a:solidFill>
                  <a:srgbClr val="000000"/>
                </a:solidFill>
                <a:latin typeface="Arial"/>
                <a:ea typeface="Arial"/>
                <a:cs typeface="Arial"/>
                <a:sym typeface="Arial"/>
              </a:rPr>
              <a:pPr marL="0" marR="0" lvl="0" indent="0" algn="l" rtl="0">
                <a:lnSpc>
                  <a:spcPct val="100000"/>
                </a:lnSpc>
                <a:spcBef>
                  <a:spcPts val="0"/>
                </a:spcBef>
                <a:spcAft>
                  <a:spcPts val="0"/>
                </a:spcAft>
                <a:buClr>
                  <a:srgbClr val="000000"/>
                </a:buClr>
                <a:buSzPct val="25000"/>
                <a:buFont typeface="Arial"/>
                <a:buNone/>
              </a:pPr>
              <a:t>&lt;#&gt;</a:t>
            </a:fld>
            <a:endParaRPr lang="ja"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bg>
      <p:bgPr>
        <a:solidFill>
          <a:schemeClr val="dk2"/>
        </a:solidFill>
        <a:effectLst/>
      </p:bgPr>
    </p:bg>
    <p:spTree>
      <p:nvGrpSpPr>
        <p:cNvPr id="1" name="Shape 37"/>
        <p:cNvGrpSpPr/>
        <p:nvPr/>
      </p:nvGrpSpPr>
      <p:grpSpPr>
        <a:xfrm>
          <a:off x="0" y="0"/>
          <a:ext cx="0" cy="0"/>
          <a:chOff x="0" y="0"/>
          <a:chExt cx="0" cy="0"/>
        </a:xfrm>
      </p:grpSpPr>
      <p:sp>
        <p:nvSpPr>
          <p:cNvPr id="38" name="Shape 38"/>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1"/>
              </a:buClr>
              <a:buSzPct val="25000"/>
              <a:buFont typeface="Arial"/>
              <a:buNone/>
            </a:pPr>
            <a:fld id="{00000000-1234-1234-1234-123412341234}" type="slidenum">
              <a:rPr lang="en-US" altLang="ja" sz="1400" b="0" i="0" u="none" strike="noStrike" cap="none" baseline="0">
                <a:solidFill>
                  <a:schemeClr val="lt1"/>
                </a:solidFill>
                <a:latin typeface="Arial"/>
                <a:ea typeface="Arial"/>
                <a:cs typeface="Arial"/>
                <a:sym typeface="Arial"/>
              </a:rPr>
              <a:pPr marL="0" marR="0" lvl="0" indent="0" algn="l" rtl="0">
                <a:lnSpc>
                  <a:spcPct val="100000"/>
                </a:lnSpc>
                <a:spcBef>
                  <a:spcPts val="0"/>
                </a:spcBef>
                <a:spcAft>
                  <a:spcPts val="0"/>
                </a:spcAft>
                <a:buClr>
                  <a:schemeClr val="lt1"/>
                </a:buClr>
                <a:buSzPct val="25000"/>
                <a:buFont typeface="Arial"/>
                <a:buNone/>
              </a:pPr>
              <a:t>&lt;#&gt;</a:t>
            </a:fld>
            <a:endParaRPr lang="ja" sz="1400" b="0" i="0" u="none" strike="noStrike" cap="none" baseline="0">
              <a:solidFill>
                <a:schemeClr val="lt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lt1"/>
              </a:buClr>
              <a:buFont typeface="Arial"/>
              <a:buNone/>
              <a:defRPr sz="1400" b="0" i="0" u="none" strike="noStrike" cap="none" baseline="0">
                <a:solidFill>
                  <a:srgbClr val="000000"/>
                </a:solidFill>
                <a:latin typeface="Arial"/>
                <a:ea typeface="Arial"/>
                <a:cs typeface="Arial"/>
                <a:sym typeface="Arial"/>
              </a:defRPr>
            </a:lvl1pPr>
            <a:lvl2pPr marL="0" marR="0" indent="0" algn="l" rtl="0">
              <a:spcBef>
                <a:spcPts val="0"/>
              </a:spcBef>
              <a:buClr>
                <a:schemeClr val="lt1"/>
              </a:buClr>
              <a:buFont typeface="Arial"/>
              <a:buNone/>
              <a:defRPr sz="1800" b="0" i="0" u="none" strike="noStrike" cap="none" baseline="0"/>
            </a:lvl2pPr>
            <a:lvl3pPr marL="0" marR="0" indent="0" algn="l" rtl="0">
              <a:spcBef>
                <a:spcPts val="0"/>
              </a:spcBef>
              <a:buClr>
                <a:schemeClr val="lt1"/>
              </a:buClr>
              <a:buFont typeface="Arial"/>
              <a:buNone/>
              <a:defRPr sz="1800" b="0" i="0" u="none" strike="noStrike" cap="none" baseline="0"/>
            </a:lvl3pPr>
            <a:lvl4pPr marL="0" marR="0" indent="0" algn="l" rtl="0">
              <a:spcBef>
                <a:spcPts val="0"/>
              </a:spcBef>
              <a:buClr>
                <a:schemeClr val="lt1"/>
              </a:buClr>
              <a:buFont typeface="Arial"/>
              <a:buNone/>
              <a:defRPr sz="1800" b="0" i="0" u="none" strike="noStrike" cap="none" baseline="0"/>
            </a:lvl4pPr>
            <a:lvl5pPr marL="0" marR="0" indent="0" algn="l" rtl="0">
              <a:spcBef>
                <a:spcPts val="0"/>
              </a:spcBef>
              <a:buClr>
                <a:schemeClr val="lt1"/>
              </a:buClr>
              <a:buFont typeface="Arial"/>
              <a:buNone/>
              <a:defRPr sz="1800" b="0" i="0" u="none" strike="noStrike" cap="none" baseline="0"/>
            </a:lvl5pPr>
            <a:lvl6pPr marL="0" marR="0" indent="0" algn="l" rtl="0">
              <a:spcBef>
                <a:spcPts val="0"/>
              </a:spcBef>
              <a:buClr>
                <a:schemeClr val="lt1"/>
              </a:buClr>
              <a:buFont typeface="Arial"/>
              <a:buNone/>
              <a:defRPr sz="1800" b="0" i="0" u="none" strike="noStrike" cap="none" baseline="0"/>
            </a:lvl6pPr>
            <a:lvl7pPr marL="0" marR="0" indent="0" algn="l" rtl="0">
              <a:spcBef>
                <a:spcPts val="0"/>
              </a:spcBef>
              <a:buClr>
                <a:schemeClr val="lt1"/>
              </a:buClr>
              <a:buFont typeface="Arial"/>
              <a:buNone/>
              <a:defRPr sz="1800" b="0" i="0" u="none" strike="noStrike" cap="none" baseline="0"/>
            </a:lvl7pPr>
            <a:lvl8pPr marL="0" marR="0" indent="0" algn="l" rtl="0">
              <a:spcBef>
                <a:spcPts val="0"/>
              </a:spcBef>
              <a:buClr>
                <a:schemeClr val="lt1"/>
              </a:buClr>
              <a:buFont typeface="Arial"/>
              <a:buNone/>
              <a:defRPr sz="1800" b="0" i="0" u="none" strike="noStrike" cap="none" baseline="0"/>
            </a:lvl8pPr>
            <a:lvl9pPr marL="0" marR="0" indent="0" algn="l" rtl="0">
              <a:spcBef>
                <a:spcPts val="0"/>
              </a:spcBef>
              <a:buClr>
                <a:schemeClr val="lt1"/>
              </a:buClr>
              <a:buFont typeface="Arial"/>
              <a:buNone/>
              <a:defRPr sz="1800" b="0" i="0" u="none" strike="noStrike" cap="none" baseline="0"/>
            </a:lvl9pPr>
          </a:lstStyle>
          <a:p>
            <a:endParaRPr/>
          </a:p>
        </p:txBody>
      </p:sp>
      <p:sp>
        <p:nvSpPr>
          <p:cNvPr id="6" name="Shape 6"/>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lstStyle>
            <a:lvl1pPr marL="0" marR="0" indent="0" algn="l" rtl="0">
              <a:lnSpc>
                <a:spcPct val="100000"/>
              </a:lnSpc>
              <a:spcBef>
                <a:spcPts val="600"/>
              </a:spcBef>
              <a:spcAft>
                <a:spcPts val="0"/>
              </a:spcAft>
              <a:buClr>
                <a:schemeClr val="dk1"/>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480"/>
              </a:spcBef>
              <a:spcAft>
                <a:spcPts val="0"/>
              </a:spcAft>
              <a:buClr>
                <a:schemeClr val="dk1"/>
              </a:buClr>
              <a:buFont typeface="Arial"/>
              <a:buNone/>
              <a:defRPr sz="1400" b="0" i="0" u="none" strike="noStrike" cap="none" baseline="0">
                <a:solidFill>
                  <a:srgbClr val="000000"/>
                </a:solidFill>
                <a:latin typeface="Arial"/>
                <a:ea typeface="Arial"/>
                <a:cs typeface="Arial"/>
                <a:sym typeface="Arial"/>
              </a:defRPr>
            </a:lvl2pPr>
            <a:lvl3pPr marL="0" marR="0" indent="0" algn="l" rtl="0">
              <a:lnSpc>
                <a:spcPct val="100000"/>
              </a:lnSpc>
              <a:spcBef>
                <a:spcPts val="480"/>
              </a:spcBef>
              <a:spcAft>
                <a:spcPts val="0"/>
              </a:spcAft>
              <a:buClr>
                <a:schemeClr val="dk1"/>
              </a:buClr>
              <a:buFont typeface="Arial"/>
              <a:buNone/>
              <a:defRPr sz="1400" b="0" i="0" u="none" strike="noStrike" cap="none" baseline="0">
                <a:solidFill>
                  <a:srgbClr val="000000"/>
                </a:solidFill>
                <a:latin typeface="Arial"/>
                <a:ea typeface="Arial"/>
                <a:cs typeface="Arial"/>
                <a:sym typeface="Arial"/>
              </a:defRPr>
            </a:lvl3pPr>
            <a:lvl4pPr marL="0" marR="0" indent="0" algn="l" rtl="0">
              <a:lnSpc>
                <a:spcPct val="100000"/>
              </a:lnSpc>
              <a:spcBef>
                <a:spcPts val="360"/>
              </a:spcBef>
              <a:spcAft>
                <a:spcPts val="0"/>
              </a:spcAft>
              <a:buClr>
                <a:schemeClr val="dk1"/>
              </a:buClr>
              <a:buFont typeface="Arial"/>
              <a:buNone/>
              <a:defRPr sz="1400" b="0" i="0" u="none" strike="noStrike" cap="none" baseline="0">
                <a:solidFill>
                  <a:srgbClr val="000000"/>
                </a:solidFill>
                <a:latin typeface="Arial"/>
                <a:ea typeface="Arial"/>
                <a:cs typeface="Arial"/>
                <a:sym typeface="Arial"/>
              </a:defRPr>
            </a:lvl4pPr>
            <a:lvl5pPr marL="0" marR="0" indent="0" algn="l" rtl="0">
              <a:lnSpc>
                <a:spcPct val="100000"/>
              </a:lnSpc>
              <a:spcBef>
                <a:spcPts val="360"/>
              </a:spcBef>
              <a:spcAft>
                <a:spcPts val="0"/>
              </a:spcAft>
              <a:buClr>
                <a:schemeClr val="dk1"/>
              </a:buClr>
              <a:buFont typeface="Arial"/>
              <a:buNone/>
              <a:defRPr sz="1400" b="0" i="0" u="none" strike="noStrike" cap="none" baseline="0">
                <a:solidFill>
                  <a:srgbClr val="000000"/>
                </a:solidFill>
                <a:latin typeface="Arial"/>
                <a:ea typeface="Arial"/>
                <a:cs typeface="Arial"/>
                <a:sym typeface="Arial"/>
              </a:defRPr>
            </a:lvl5pPr>
            <a:lvl6pPr marL="0" marR="0" indent="0" algn="l" rtl="0">
              <a:lnSpc>
                <a:spcPct val="100000"/>
              </a:lnSpc>
              <a:spcBef>
                <a:spcPts val="360"/>
              </a:spcBef>
              <a:spcAft>
                <a:spcPts val="0"/>
              </a:spcAft>
              <a:buClr>
                <a:schemeClr val="dk1"/>
              </a:buClr>
              <a:buFont typeface="Arial"/>
              <a:buNone/>
              <a:defRPr sz="1400" b="0" i="0" u="none" strike="noStrike" cap="none" baseline="0">
                <a:solidFill>
                  <a:srgbClr val="000000"/>
                </a:solidFill>
                <a:latin typeface="Arial"/>
                <a:ea typeface="Arial"/>
                <a:cs typeface="Arial"/>
                <a:sym typeface="Arial"/>
              </a:defRPr>
            </a:lvl6pPr>
            <a:lvl7pPr marL="0" marR="0" indent="0" algn="l" rtl="0">
              <a:lnSpc>
                <a:spcPct val="100000"/>
              </a:lnSpc>
              <a:spcBef>
                <a:spcPts val="360"/>
              </a:spcBef>
              <a:spcAft>
                <a:spcPts val="0"/>
              </a:spcAft>
              <a:buClr>
                <a:schemeClr val="dk1"/>
              </a:buClr>
              <a:buFont typeface="Arial"/>
              <a:buNone/>
              <a:defRPr sz="1400" b="0" i="0" u="none" strike="noStrike" cap="none" baseline="0">
                <a:solidFill>
                  <a:srgbClr val="000000"/>
                </a:solidFill>
                <a:latin typeface="Arial"/>
                <a:ea typeface="Arial"/>
                <a:cs typeface="Arial"/>
                <a:sym typeface="Arial"/>
              </a:defRPr>
            </a:lvl7pPr>
            <a:lvl8pPr marL="0" marR="0" indent="0" algn="l" rtl="0">
              <a:lnSpc>
                <a:spcPct val="100000"/>
              </a:lnSpc>
              <a:spcBef>
                <a:spcPts val="360"/>
              </a:spcBef>
              <a:spcAft>
                <a:spcPts val="0"/>
              </a:spcAft>
              <a:buClr>
                <a:schemeClr val="dk1"/>
              </a:buClr>
              <a:buFont typeface="Arial"/>
              <a:buNone/>
              <a:defRPr sz="1400" b="0" i="0" u="none" strike="noStrike" cap="none" baseline="0">
                <a:solidFill>
                  <a:srgbClr val="000000"/>
                </a:solidFill>
                <a:latin typeface="Arial"/>
                <a:ea typeface="Arial"/>
                <a:cs typeface="Arial"/>
                <a:sym typeface="Arial"/>
              </a:defRPr>
            </a:lvl8pPr>
            <a:lvl9pPr marL="0" marR="0" indent="0" algn="l" rtl="0">
              <a:lnSpc>
                <a:spcPct val="100000"/>
              </a:lnSpc>
              <a:spcBef>
                <a:spcPts val="360"/>
              </a:spcBef>
              <a:spcAft>
                <a:spcPts val="0"/>
              </a:spcAft>
              <a:buClr>
                <a:schemeClr val="dk1"/>
              </a:buClr>
              <a:buFont typeface="Arial"/>
              <a:buNone/>
              <a:defRPr sz="1400" b="0" i="0" u="none" strike="noStrike" cap="none" baseline="0">
                <a:solidFill>
                  <a:srgbClr val="000000"/>
                </a:solidFill>
                <a:latin typeface="Arial"/>
                <a:ea typeface="Arial"/>
                <a:cs typeface="Arial"/>
                <a:sym typeface="Arial"/>
              </a:defRPr>
            </a:lvl9pPr>
          </a:lstStyle>
          <a:p>
            <a:endParaRPr/>
          </a:p>
        </p:txBody>
      </p:sp>
      <p:sp>
        <p:nvSpPr>
          <p:cNvPr id="7" name="Shape 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US" altLang="ja"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&lt;#&gt;</a:t>
            </a:fld>
            <a:endParaRPr lang="ja" sz="1300" b="0" i="0" u="none" strike="noStrike" cap="none" baseline="0">
              <a:solidFill>
                <a:schemeClr val="dk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keieimanga.net/"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hyperlink" Target="http://riim.ws.hosei.ac.jp/wp-content/uploads/2014/07/201303_Takeuchi.pdf"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Shape 40"/>
          <p:cNvSpPr txBox="1">
            <a:spLocks noGrp="1"/>
          </p:cNvSpPr>
          <p:nvPr>
            <p:ph type="ctrTitle"/>
          </p:nvPr>
        </p:nvSpPr>
        <p:spPr>
          <a:xfrm>
            <a:off x="685800" y="1867781"/>
            <a:ext cx="7772400" cy="16488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4200" b="1" i="0" u="none" strike="noStrike" cap="none" baseline="0" dirty="0">
                <a:solidFill>
                  <a:schemeClr val="lt1"/>
                </a:solidFill>
                <a:latin typeface="Arial"/>
                <a:ea typeface="Arial"/>
                <a:cs typeface="Arial"/>
                <a:sym typeface="Arial"/>
              </a:rPr>
              <a:t>店舗内のランキング表示が</a:t>
            </a:r>
          </a:p>
          <a:p>
            <a:pPr marL="0" marR="0" lvl="0" indent="0" algn="l" rtl="0">
              <a:lnSpc>
                <a:spcPct val="100000"/>
              </a:lnSpc>
              <a:spcBef>
                <a:spcPts val="0"/>
              </a:spcBef>
              <a:spcAft>
                <a:spcPts val="0"/>
              </a:spcAft>
              <a:buClr>
                <a:schemeClr val="lt1"/>
              </a:buClr>
              <a:buSzPct val="25000"/>
              <a:buFont typeface="Arial"/>
              <a:buNone/>
            </a:pPr>
            <a:r>
              <a:rPr lang="ja" sz="4200" b="1" i="0" u="none" strike="noStrike" cap="none" baseline="0" dirty="0">
                <a:solidFill>
                  <a:schemeClr val="lt1"/>
                </a:solidFill>
                <a:latin typeface="Arial"/>
                <a:ea typeface="Arial"/>
                <a:cs typeface="Arial"/>
                <a:sym typeface="Arial"/>
              </a:rPr>
              <a:t>購買</a:t>
            </a:r>
            <a:r>
              <a:rPr lang="ja" sz="4200" b="1" dirty="0">
                <a:solidFill>
                  <a:schemeClr val="lt1"/>
                </a:solidFill>
              </a:rPr>
              <a:t>者の意思決定</a:t>
            </a:r>
            <a:r>
              <a:rPr lang="ja" sz="4200" b="1" i="0" u="none" strike="noStrike" cap="none" baseline="0" dirty="0">
                <a:solidFill>
                  <a:schemeClr val="lt1"/>
                </a:solidFill>
                <a:latin typeface="Arial"/>
                <a:ea typeface="Arial"/>
                <a:cs typeface="Arial"/>
                <a:sym typeface="Arial"/>
              </a:rPr>
              <a:t>に与える影響</a:t>
            </a:r>
          </a:p>
          <a:p>
            <a:pPr marL="0" marR="0" lvl="0" indent="0" algn="l" rtl="0">
              <a:lnSpc>
                <a:spcPct val="100000"/>
              </a:lnSpc>
              <a:spcBef>
                <a:spcPts val="0"/>
              </a:spcBef>
              <a:spcAft>
                <a:spcPts val="0"/>
              </a:spcAft>
              <a:buClr>
                <a:schemeClr val="lt1"/>
              </a:buClr>
              <a:buFont typeface="Arial"/>
              <a:buNone/>
            </a:pPr>
            <a:endParaRPr sz="4000" b="1" i="0" u="none" strike="noStrike" cap="none" baseline="0" dirty="0">
              <a:solidFill>
                <a:schemeClr val="lt1"/>
              </a:solidFill>
              <a:latin typeface="Arial"/>
              <a:ea typeface="Arial"/>
              <a:cs typeface="Arial"/>
              <a:sym typeface="Arial"/>
            </a:endParaRPr>
          </a:p>
        </p:txBody>
      </p:sp>
      <p:sp>
        <p:nvSpPr>
          <p:cNvPr id="41" name="Shape 41"/>
          <p:cNvSpPr txBox="1">
            <a:spLocks noGrp="1"/>
          </p:cNvSpPr>
          <p:nvPr>
            <p:ph type="subTitle" idx="1"/>
          </p:nvPr>
        </p:nvSpPr>
        <p:spPr>
          <a:xfrm>
            <a:off x="685800" y="3627026"/>
            <a:ext cx="7772400" cy="7743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ja" sz="3000" b="0" i="0" u="none" strike="noStrike" cap="none" baseline="0">
                <a:solidFill>
                  <a:schemeClr val="dk2"/>
                </a:solidFill>
                <a:latin typeface="Arial"/>
                <a:ea typeface="Arial"/>
                <a:cs typeface="Arial"/>
                <a:sym typeface="Arial"/>
              </a:rPr>
              <a:t>青山学院大学 　土橋ゼミ</a:t>
            </a:r>
          </a:p>
          <a:p>
            <a:pPr marL="0" marR="0" lvl="0" indent="0" algn="l" rtl="0">
              <a:lnSpc>
                <a:spcPct val="100000"/>
              </a:lnSpc>
              <a:spcBef>
                <a:spcPts val="0"/>
              </a:spcBef>
              <a:spcAft>
                <a:spcPts val="0"/>
              </a:spcAft>
              <a:buClr>
                <a:schemeClr val="dk2"/>
              </a:buClr>
              <a:buSzPct val="25000"/>
              <a:buFont typeface="Arial"/>
              <a:buNone/>
            </a:pPr>
            <a:r>
              <a:rPr lang="ja" sz="3000" b="0" i="0" u="none" strike="noStrike" cap="none" baseline="0">
                <a:solidFill>
                  <a:schemeClr val="dk2"/>
                </a:solidFill>
                <a:latin typeface="Arial"/>
                <a:ea typeface="Arial"/>
                <a:cs typeface="Arial"/>
                <a:sym typeface="Arial"/>
              </a:rPr>
              <a:t>井上　亀田　神　手塚　村田</a:t>
            </a:r>
          </a:p>
          <a:p>
            <a:pPr marL="0" marR="0" lvl="0" indent="0" algn="l" rtl="0">
              <a:lnSpc>
                <a:spcPct val="100000"/>
              </a:lnSpc>
              <a:spcBef>
                <a:spcPts val="0"/>
              </a:spcBef>
              <a:spcAft>
                <a:spcPts val="0"/>
              </a:spcAft>
              <a:buClr>
                <a:schemeClr val="dk2"/>
              </a:buClr>
              <a:buFont typeface="Arial"/>
              <a:buNone/>
            </a:pPr>
            <a:endParaRPr sz="3000" b="0" i="0" u="none" strike="noStrike" cap="none" baseline="0">
              <a:solidFill>
                <a:schemeClr val="dk2"/>
              </a:solidFill>
              <a:latin typeface="Arial"/>
              <a:ea typeface="Arial"/>
              <a:cs typeface="Arial"/>
              <a:sym typeface="Arial"/>
            </a:endParaRPr>
          </a:p>
          <a:p>
            <a:pPr marL="0" marR="0" lvl="0" indent="0" algn="l" rtl="0">
              <a:lnSpc>
                <a:spcPct val="100000"/>
              </a:lnSpc>
              <a:spcBef>
                <a:spcPts val="0"/>
              </a:spcBef>
              <a:spcAft>
                <a:spcPts val="0"/>
              </a:spcAft>
              <a:buClr>
                <a:schemeClr val="dk2"/>
              </a:buClr>
              <a:buFont typeface="Arial"/>
              <a:buNone/>
            </a:pPr>
            <a:endParaRPr sz="3000" b="0" i="0" u="none" strike="noStrike" cap="none" baseline="0">
              <a:solidFill>
                <a:schemeClr val="dk2"/>
              </a:solidFill>
              <a:latin typeface="Arial"/>
              <a:ea typeface="Arial"/>
              <a:cs typeface="Arial"/>
              <a:sym typeface="Arial"/>
            </a:endParaRPr>
          </a:p>
          <a:p>
            <a:pPr marL="0" marR="0" lvl="0" indent="0" algn="l" rtl="0">
              <a:lnSpc>
                <a:spcPct val="100000"/>
              </a:lnSpc>
              <a:spcBef>
                <a:spcPts val="0"/>
              </a:spcBef>
              <a:spcAft>
                <a:spcPts val="0"/>
              </a:spcAft>
              <a:buClr>
                <a:schemeClr val="dk2"/>
              </a:buClr>
              <a:buFont typeface="Arial"/>
              <a:buNone/>
            </a:pPr>
            <a:endParaRPr sz="30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　</a:t>
            </a:r>
          </a:p>
        </p:txBody>
      </p:sp>
      <p:sp>
        <p:nvSpPr>
          <p:cNvPr id="105" name="Shape 105"/>
          <p:cNvSpPr txBox="1">
            <a:spLocks noGrp="1"/>
          </p:cNvSpPr>
          <p:nvPr>
            <p:ph type="body" idx="1"/>
          </p:nvPr>
        </p:nvSpPr>
        <p:spPr>
          <a:xfrm>
            <a:off x="457200" y="14022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ja" sz="2400" b="0" i="0" u="none" strike="noStrike" cap="none" baseline="0">
                <a:solidFill>
                  <a:schemeClr val="dk1"/>
                </a:solidFill>
                <a:latin typeface="Arial"/>
                <a:ea typeface="Arial"/>
                <a:cs typeface="Arial"/>
                <a:sym typeface="Arial"/>
              </a:rPr>
              <a:t>　　</a:t>
            </a:r>
          </a:p>
          <a:p>
            <a:pPr marL="0" marR="0" lvl="0" indent="0" algn="l" rtl="0">
              <a:lnSpc>
                <a:spcPct val="100000"/>
              </a:lnSpc>
              <a:spcBef>
                <a:spcPts val="0"/>
              </a:spcBef>
              <a:spcAft>
                <a:spcPts val="0"/>
              </a:spcAft>
              <a:buClr>
                <a:schemeClr val="dk1"/>
              </a:buClr>
              <a:buSzPct val="25000"/>
              <a:buFont typeface="Arial"/>
              <a:buNone/>
            </a:pPr>
            <a:r>
              <a:rPr lang="ja" sz="2400" b="0" i="0" u="none" strike="noStrike" cap="none" baseline="0">
                <a:solidFill>
                  <a:schemeClr val="dk1"/>
                </a:solidFill>
                <a:latin typeface="Arial"/>
                <a:ea typeface="Arial"/>
                <a:cs typeface="Arial"/>
                <a:sym typeface="Arial"/>
              </a:rPr>
              <a:t>　　</a:t>
            </a:r>
          </a:p>
        </p:txBody>
      </p:sp>
      <p:cxnSp>
        <p:nvCxnSpPr>
          <p:cNvPr id="106" name="Shape 106"/>
          <p:cNvCxnSpPr/>
          <p:nvPr/>
        </p:nvCxnSpPr>
        <p:spPr>
          <a:xfrm>
            <a:off x="1092750" y="3119024"/>
            <a:ext cx="6634200" cy="5399"/>
          </a:xfrm>
          <a:prstGeom prst="straightConnector1">
            <a:avLst/>
          </a:prstGeom>
          <a:noFill/>
          <a:ln w="19050" cap="flat" cmpd="sng">
            <a:solidFill>
              <a:schemeClr val="dk2"/>
            </a:solidFill>
            <a:prstDash val="solid"/>
            <a:round/>
            <a:headEnd type="none" w="med" len="med"/>
            <a:tailEnd type="triangle" w="lg" len="lg"/>
          </a:ln>
        </p:spPr>
      </p:cxnSp>
      <p:sp>
        <p:nvSpPr>
          <p:cNvPr id="107" name="Shape 107"/>
          <p:cNvSpPr txBox="1"/>
          <p:nvPr/>
        </p:nvSpPr>
        <p:spPr>
          <a:xfrm>
            <a:off x="476597" y="208743"/>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先行研究（１）</a:t>
            </a:r>
          </a:p>
        </p:txBody>
      </p:sp>
      <p:sp>
        <p:nvSpPr>
          <p:cNvPr id="108" name="Shape 108"/>
          <p:cNvSpPr/>
          <p:nvPr/>
        </p:nvSpPr>
        <p:spPr>
          <a:xfrm>
            <a:off x="1138473" y="1733881"/>
            <a:ext cx="2667599" cy="1169699"/>
          </a:xfrm>
          <a:prstGeom prst="roundRect">
            <a:avLst>
              <a:gd name="adj" fmla="val 16667"/>
            </a:avLst>
          </a:prstGeom>
          <a:noFill/>
          <a:ln w="25400" cap="flat" cmpd="sng">
            <a:solidFill>
              <a:srgbClr val="FFC000"/>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baseline="0">
              <a:solidFill>
                <a:schemeClr val="lt1"/>
              </a:solidFill>
              <a:latin typeface="Arial"/>
              <a:ea typeface="Arial"/>
              <a:cs typeface="Arial"/>
              <a:sym typeface="Arial"/>
            </a:endParaRPr>
          </a:p>
        </p:txBody>
      </p:sp>
      <p:sp>
        <p:nvSpPr>
          <p:cNvPr id="109" name="Shape 109"/>
          <p:cNvSpPr txBox="1"/>
          <p:nvPr/>
        </p:nvSpPr>
        <p:spPr>
          <a:xfrm>
            <a:off x="4086282" y="4651544"/>
            <a:ext cx="1196548" cy="36933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ja" sz="1800" b="0" i="0" u="none" strike="noStrike" cap="none" baseline="0">
                <a:solidFill>
                  <a:srgbClr val="000000"/>
                </a:solidFill>
                <a:latin typeface="Arial"/>
                <a:ea typeface="Arial"/>
                <a:cs typeface="Arial"/>
                <a:sym typeface="Arial"/>
              </a:rPr>
              <a:t>低</a:t>
            </a:r>
          </a:p>
        </p:txBody>
      </p:sp>
      <p:grpSp>
        <p:nvGrpSpPr>
          <p:cNvPr id="110" name="Shape 110"/>
          <p:cNvGrpSpPr/>
          <p:nvPr/>
        </p:nvGrpSpPr>
        <p:grpSpPr>
          <a:xfrm>
            <a:off x="733491" y="1131891"/>
            <a:ext cx="8713112" cy="3699211"/>
            <a:chOff x="733491" y="1139575"/>
            <a:chExt cx="8713112" cy="3699211"/>
          </a:xfrm>
        </p:grpSpPr>
        <p:cxnSp>
          <p:nvCxnSpPr>
            <p:cNvPr id="111" name="Shape 111"/>
            <p:cNvCxnSpPr/>
            <p:nvPr/>
          </p:nvCxnSpPr>
          <p:spPr>
            <a:xfrm rot="10800000">
              <a:off x="4537124" y="1503387"/>
              <a:ext cx="5399" cy="3335399"/>
            </a:xfrm>
            <a:prstGeom prst="straightConnector1">
              <a:avLst/>
            </a:prstGeom>
            <a:noFill/>
            <a:ln w="19050" cap="flat" cmpd="sng">
              <a:solidFill>
                <a:schemeClr val="dk2"/>
              </a:solidFill>
              <a:prstDash val="solid"/>
              <a:round/>
              <a:headEnd type="none" w="med" len="med"/>
              <a:tailEnd type="triangle" w="lg" len="lg"/>
            </a:ln>
          </p:spPr>
        </p:cxnSp>
        <p:sp>
          <p:nvSpPr>
            <p:cNvPr id="112" name="Shape 112"/>
            <p:cNvSpPr txBox="1"/>
            <p:nvPr/>
          </p:nvSpPr>
          <p:spPr>
            <a:xfrm>
              <a:off x="986701" y="1898677"/>
              <a:ext cx="3973342" cy="109051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ja" sz="3000" b="0" i="0" u="none" strike="noStrike" cap="none" baseline="0">
                  <a:solidFill>
                    <a:srgbClr val="000000"/>
                  </a:solidFill>
                  <a:latin typeface="Arial"/>
                  <a:ea typeface="Arial"/>
                  <a:cs typeface="Arial"/>
                  <a:sym typeface="Arial"/>
                </a:rPr>
                <a:t>　人気誘導型</a:t>
              </a:r>
            </a:p>
            <a:p>
              <a:pPr marL="0" marR="0" lvl="0" indent="0" algn="l" rtl="0">
                <a:lnSpc>
                  <a:spcPct val="100000"/>
                </a:lnSpc>
                <a:spcBef>
                  <a:spcPts val="0"/>
                </a:spcBef>
                <a:spcAft>
                  <a:spcPts val="0"/>
                </a:spcAft>
                <a:buClr>
                  <a:srgbClr val="000000"/>
                </a:buClr>
                <a:buSzPct val="25000"/>
                <a:buFont typeface="Arial"/>
                <a:buNone/>
              </a:pPr>
              <a:r>
                <a:rPr lang="ja" sz="1400" b="0" i="0" u="none" strike="noStrike" cap="none" baseline="0">
                  <a:solidFill>
                    <a:srgbClr val="000000"/>
                  </a:solidFill>
                  <a:latin typeface="Arial"/>
                  <a:ea typeface="Arial"/>
                  <a:cs typeface="Arial"/>
                  <a:sym typeface="Arial"/>
                </a:rPr>
                <a:t>（</a:t>
              </a:r>
              <a:r>
                <a:rPr lang="ja"/>
                <a:t>OLに</a:t>
              </a:r>
              <a:r>
                <a:rPr lang="ja" sz="1400" b="0" i="0" u="none" strike="noStrike" cap="none" baseline="0">
                  <a:solidFill>
                    <a:srgbClr val="000000"/>
                  </a:solidFill>
                  <a:latin typeface="Arial"/>
                  <a:ea typeface="Arial"/>
                  <a:cs typeface="Arial"/>
                  <a:sym typeface="Arial"/>
                </a:rPr>
                <a:t>人気</a:t>
              </a:r>
              <a:r>
                <a:rPr lang="ja"/>
                <a:t>の化粧品</a:t>
              </a:r>
              <a:r>
                <a:rPr lang="ja" sz="1400" b="0" i="0" u="none" strike="noStrike" cap="none" baseline="0">
                  <a:solidFill>
                    <a:srgbClr val="000000"/>
                  </a:solidFill>
                  <a:latin typeface="Arial"/>
                  <a:ea typeface="Arial"/>
                  <a:cs typeface="Arial"/>
                  <a:sym typeface="Arial"/>
                </a:rPr>
                <a:t>ランキング）</a:t>
              </a:r>
            </a:p>
          </p:txBody>
        </p:sp>
        <p:sp>
          <p:nvSpPr>
            <p:cNvPr id="113" name="Shape 113"/>
            <p:cNvSpPr txBox="1"/>
            <p:nvPr/>
          </p:nvSpPr>
          <p:spPr>
            <a:xfrm>
              <a:off x="4804075" y="1932560"/>
              <a:ext cx="3558777" cy="98678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ja" sz="3000" b="0" i="0" u="none" strike="noStrike" cap="none" baseline="0">
                  <a:solidFill>
                    <a:srgbClr val="000000"/>
                  </a:solidFill>
                  <a:latin typeface="Arial"/>
                  <a:ea typeface="Arial"/>
                  <a:cs typeface="Arial"/>
                  <a:sym typeface="Arial"/>
                </a:rPr>
                <a:t>　品質保証型</a:t>
              </a:r>
            </a:p>
            <a:p>
              <a:pPr marL="0" marR="0" lvl="0" indent="0" algn="l" rtl="0">
                <a:lnSpc>
                  <a:spcPct val="100000"/>
                </a:lnSpc>
                <a:spcBef>
                  <a:spcPts val="0"/>
                </a:spcBef>
                <a:spcAft>
                  <a:spcPts val="0"/>
                </a:spcAft>
                <a:buClr>
                  <a:srgbClr val="000000"/>
                </a:buClr>
                <a:buSzPct val="25000"/>
                <a:buFont typeface="Arial"/>
                <a:buNone/>
              </a:pPr>
              <a:r>
                <a:rPr lang="ja" sz="1400" b="0" i="0" u="none" strike="noStrike" cap="none" baseline="0">
                  <a:solidFill>
                    <a:srgbClr val="000000"/>
                  </a:solidFill>
                  <a:latin typeface="Arial"/>
                  <a:ea typeface="Arial"/>
                  <a:cs typeface="Arial"/>
                  <a:sym typeface="Arial"/>
                </a:rPr>
                <a:t>（プロが薦めるデジカメランキング）</a:t>
              </a:r>
            </a:p>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Font typeface="Arial"/>
                <a:buNone/>
              </a:pPr>
              <a:endParaRPr sz="1800" b="0" i="0" u="none" strike="noStrike" cap="none" baseline="0">
                <a:solidFill>
                  <a:srgbClr val="000000"/>
                </a:solidFill>
                <a:latin typeface="Arial"/>
                <a:ea typeface="Arial"/>
                <a:cs typeface="Arial"/>
                <a:sym typeface="Arial"/>
              </a:endParaRPr>
            </a:p>
          </p:txBody>
        </p:sp>
        <p:sp>
          <p:nvSpPr>
            <p:cNvPr id="114" name="Shape 114"/>
            <p:cNvSpPr txBox="1"/>
            <p:nvPr/>
          </p:nvSpPr>
          <p:spPr>
            <a:xfrm>
              <a:off x="1213749" y="3635226"/>
              <a:ext cx="2813705" cy="1055905"/>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ja" sz="3000" b="0" i="0" u="none" strike="noStrike" cap="none" baseline="0">
                  <a:solidFill>
                    <a:srgbClr val="000000"/>
                  </a:solidFill>
                  <a:latin typeface="Arial"/>
                  <a:ea typeface="Arial"/>
                  <a:cs typeface="Arial"/>
                  <a:sym typeface="Arial"/>
                </a:rPr>
                <a:t>　購買喚起型</a:t>
              </a:r>
            </a:p>
            <a:p>
              <a:pPr marL="0" marR="0" lvl="0" indent="0" algn="l" rtl="0">
                <a:lnSpc>
                  <a:spcPct val="100000"/>
                </a:lnSpc>
                <a:spcBef>
                  <a:spcPts val="0"/>
                </a:spcBef>
                <a:spcAft>
                  <a:spcPts val="0"/>
                </a:spcAft>
                <a:buClr>
                  <a:srgbClr val="000000"/>
                </a:buClr>
                <a:buSzPct val="25000"/>
                <a:buFont typeface="Arial"/>
                <a:buNone/>
              </a:pPr>
              <a:r>
                <a:rPr lang="ja" sz="1400" b="0" i="0" u="none" strike="noStrike" cap="none" baseline="0">
                  <a:solidFill>
                    <a:srgbClr val="000000"/>
                  </a:solidFill>
                  <a:latin typeface="Arial"/>
                  <a:ea typeface="Arial"/>
                  <a:cs typeface="Arial"/>
                  <a:sym typeface="Arial"/>
                </a:rPr>
                <a:t>　（面白いチョコランキング）</a:t>
              </a:r>
            </a:p>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15" name="Shape 115"/>
            <p:cNvSpPr txBox="1"/>
            <p:nvPr/>
          </p:nvSpPr>
          <p:spPr>
            <a:xfrm>
              <a:off x="4993364" y="3598269"/>
              <a:ext cx="2993531" cy="1092862"/>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ja" sz="3000" b="0" i="0" u="none" strike="noStrike" cap="none" baseline="0">
                  <a:solidFill>
                    <a:srgbClr val="000000"/>
                  </a:solidFill>
                  <a:latin typeface="Arial"/>
                  <a:ea typeface="Arial"/>
                  <a:cs typeface="Arial"/>
                  <a:sym typeface="Arial"/>
                </a:rPr>
                <a:t>　情報要約型</a:t>
              </a:r>
            </a:p>
            <a:p>
              <a:pPr marL="0" marR="0" lvl="0" indent="0" algn="l" rtl="0">
                <a:lnSpc>
                  <a:spcPct val="100000"/>
                </a:lnSpc>
                <a:spcBef>
                  <a:spcPts val="0"/>
                </a:spcBef>
                <a:spcAft>
                  <a:spcPts val="0"/>
                </a:spcAft>
                <a:buClr>
                  <a:srgbClr val="000000"/>
                </a:buClr>
                <a:buSzPct val="25000"/>
                <a:buFont typeface="Arial"/>
                <a:buNone/>
              </a:pPr>
              <a:r>
                <a:rPr lang="ja" sz="1400" b="0" i="0" u="none" strike="noStrike" cap="none" baseline="0">
                  <a:solidFill>
                    <a:srgbClr val="000000"/>
                  </a:solidFill>
                  <a:latin typeface="Arial"/>
                  <a:ea typeface="Arial"/>
                  <a:cs typeface="Arial"/>
                  <a:sym typeface="Arial"/>
                </a:rPr>
                <a:t>　　（美白歯磨きランキング）</a:t>
              </a:r>
            </a:p>
            <a:p>
              <a:pPr marL="0" marR="0" lvl="0" indent="0" algn="l" rtl="0">
                <a:lnSpc>
                  <a:spcPct val="100000"/>
                </a:lnSpc>
                <a:spcBef>
                  <a:spcPts val="0"/>
                </a:spcBef>
                <a:spcAft>
                  <a:spcPts val="0"/>
                </a:spcAft>
                <a:buClr>
                  <a:srgbClr val="000000"/>
                </a:buClr>
                <a:buFont typeface="Arial"/>
                <a:buNone/>
              </a:pPr>
              <a:endParaRPr sz="3000" b="0" i="0" u="none" strike="noStrike" cap="none" baseline="0">
                <a:solidFill>
                  <a:srgbClr val="000000"/>
                </a:solidFill>
                <a:latin typeface="Arial"/>
                <a:ea typeface="Arial"/>
                <a:cs typeface="Arial"/>
                <a:sym typeface="Arial"/>
              </a:endParaRPr>
            </a:p>
          </p:txBody>
        </p:sp>
        <p:sp>
          <p:nvSpPr>
            <p:cNvPr id="116" name="Shape 116"/>
            <p:cNvSpPr txBox="1"/>
            <p:nvPr/>
          </p:nvSpPr>
          <p:spPr>
            <a:xfrm>
              <a:off x="3932175" y="1139575"/>
              <a:ext cx="2133299" cy="3225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ja" sz="1800" b="0" i="0" u="none" strike="noStrike" cap="none" baseline="0">
                  <a:solidFill>
                    <a:srgbClr val="000000"/>
                  </a:solidFill>
                  <a:latin typeface="Arial"/>
                  <a:ea typeface="Arial"/>
                  <a:cs typeface="Arial"/>
                  <a:sym typeface="Arial"/>
                </a:rPr>
                <a:t>購買関与度</a:t>
              </a:r>
            </a:p>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17" name="Shape 117"/>
            <p:cNvSpPr txBox="1"/>
            <p:nvPr/>
          </p:nvSpPr>
          <p:spPr>
            <a:xfrm>
              <a:off x="7667747" y="2788400"/>
              <a:ext cx="1351265" cy="538324"/>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ja" sz="1800" b="0" i="0" u="none" strike="noStrike" cap="none" baseline="0">
                  <a:solidFill>
                    <a:srgbClr val="000000"/>
                  </a:solidFill>
                  <a:latin typeface="Arial"/>
                  <a:ea typeface="Arial"/>
                  <a:cs typeface="Arial"/>
                  <a:sym typeface="Arial"/>
                </a:rPr>
                <a:t>製品判断力</a:t>
              </a:r>
            </a:p>
          </p:txBody>
        </p:sp>
        <p:sp>
          <p:nvSpPr>
            <p:cNvPr id="118" name="Shape 118"/>
            <p:cNvSpPr txBox="1"/>
            <p:nvPr/>
          </p:nvSpPr>
          <p:spPr>
            <a:xfrm>
              <a:off x="7617803" y="3184450"/>
              <a:ext cx="1828800" cy="36933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ja" sz="1800" b="0" i="0" u="none" strike="noStrike" cap="none" baseline="0">
                  <a:solidFill>
                    <a:srgbClr val="000000"/>
                  </a:solidFill>
                  <a:latin typeface="Arial"/>
                  <a:ea typeface="Arial"/>
                  <a:cs typeface="Arial"/>
                  <a:sym typeface="Arial"/>
                </a:rPr>
                <a:t>高</a:t>
              </a:r>
            </a:p>
          </p:txBody>
        </p:sp>
        <p:sp>
          <p:nvSpPr>
            <p:cNvPr id="119" name="Shape 119"/>
            <p:cNvSpPr txBox="1"/>
            <p:nvPr/>
          </p:nvSpPr>
          <p:spPr>
            <a:xfrm>
              <a:off x="733491" y="3127546"/>
              <a:ext cx="1196548" cy="36933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ja" sz="1800" b="0" i="0" u="none" strike="noStrike" cap="none" baseline="0">
                  <a:solidFill>
                    <a:srgbClr val="000000"/>
                  </a:solidFill>
                  <a:latin typeface="Arial"/>
                  <a:ea typeface="Arial"/>
                  <a:cs typeface="Arial"/>
                  <a:sym typeface="Arial"/>
                </a:rPr>
                <a:t>低</a:t>
              </a:r>
            </a:p>
          </p:txBody>
        </p:sp>
        <p:sp>
          <p:nvSpPr>
            <p:cNvPr id="120" name="Shape 120"/>
            <p:cNvSpPr txBox="1"/>
            <p:nvPr/>
          </p:nvSpPr>
          <p:spPr>
            <a:xfrm>
              <a:off x="3979607" y="1516366"/>
              <a:ext cx="1828800" cy="36933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ja" sz="1800" b="0" i="0" u="none" strike="noStrike" cap="none" baseline="0">
                  <a:solidFill>
                    <a:srgbClr val="000000"/>
                  </a:solidFill>
                  <a:latin typeface="Arial"/>
                  <a:ea typeface="Arial"/>
                  <a:cs typeface="Arial"/>
                  <a:sym typeface="Arial"/>
                </a:rPr>
                <a:t>高</a:t>
              </a:r>
            </a:p>
          </p:txBody>
        </p:sp>
      </p:grpSp>
      <p:sp>
        <p:nvSpPr>
          <p:cNvPr id="121" name="Shape 121"/>
          <p:cNvSpPr/>
          <p:nvPr/>
        </p:nvSpPr>
        <p:spPr>
          <a:xfrm>
            <a:off x="5090165" y="1730801"/>
            <a:ext cx="2667599" cy="1169699"/>
          </a:xfrm>
          <a:prstGeom prst="roundRect">
            <a:avLst>
              <a:gd name="adj" fmla="val 16667"/>
            </a:avLst>
          </a:prstGeom>
          <a:noFill/>
          <a:ln w="25400" cap="flat" cmpd="sng">
            <a:solidFill>
              <a:srgbClr val="FFC000"/>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baseline="0">
              <a:solidFill>
                <a:schemeClr val="lt1"/>
              </a:solidFill>
              <a:latin typeface="Arial"/>
              <a:ea typeface="Arial"/>
              <a:cs typeface="Arial"/>
              <a:sym typeface="Arial"/>
            </a:endParaRP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fade">
                                      <p:cBhvr>
                                        <p:cTn id="7" dur="1822"/>
                                        <p:tgtEl>
                                          <p:spTgt spid="108"/>
                                        </p:tgtEl>
                                      </p:cBhvr>
                                    </p:animEffect>
                                  </p:childTnLst>
                                </p:cTn>
                              </p:par>
                              <p:par>
                                <p:cTn id="8" presetID="10" presetClass="entr" presetSubtype="0" fill="hold" nodeType="withEffect">
                                  <p:stCondLst>
                                    <p:cond delay="0"/>
                                  </p:stCondLst>
                                  <p:childTnLst>
                                    <p:set>
                                      <p:cBhvr>
                                        <p:cTn id="9" dur="1" fill="hold">
                                          <p:stCondLst>
                                            <p:cond delay="0"/>
                                          </p:stCondLst>
                                        </p:cTn>
                                        <p:tgtEl>
                                          <p:spTgt spid="121"/>
                                        </p:tgtEl>
                                        <p:attrNameLst>
                                          <p:attrName>style.visibility</p:attrName>
                                        </p:attrNameLst>
                                      </p:cBhvr>
                                      <p:to>
                                        <p:strVal val="visible"/>
                                      </p:to>
                                    </p:set>
                                    <p:animEffect transition="in" filter="fade">
                                      <p:cBhvr>
                                        <p:cTn id="10" dur="1822"/>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先行研究（２）</a:t>
            </a:r>
          </a:p>
        </p:txBody>
      </p:sp>
      <p:sp>
        <p:nvSpPr>
          <p:cNvPr id="127" name="Shape 127"/>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主婦の購買行動において、身近な製品の「No.1表示」がブランドへの態度に大きく影響することはない。</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竹内（2013）</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先行研究（３）</a:t>
            </a:r>
          </a:p>
        </p:txBody>
      </p:sp>
      <p:sp>
        <p:nvSpPr>
          <p:cNvPr id="133" name="Shape 133"/>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人気ランキングが下位の商品でも、消費者から見てわかりやすい商品情報や、他の商品との違いを明確にすることが消費者の購買につながる。</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新井、難波（2009）</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先行研究（３）</a:t>
            </a:r>
          </a:p>
        </p:txBody>
      </p:sp>
      <p:sp>
        <p:nvSpPr>
          <p:cNvPr id="139" name="Shape 139"/>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性能の違いが…</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　　わかりやすい　　 　　</a:t>
            </a:r>
            <a:r>
              <a:rPr lang="ja" sz="3000"/>
              <a:t>　　　</a:t>
            </a:r>
            <a:r>
              <a:rPr lang="ja" sz="3000" b="0" i="0" u="none" strike="noStrike" cap="none" baseline="0">
                <a:solidFill>
                  <a:srgbClr val="000000"/>
                </a:solidFill>
                <a:latin typeface="Arial"/>
                <a:ea typeface="Arial"/>
                <a:cs typeface="Arial"/>
                <a:sym typeface="Arial"/>
              </a:rPr>
              <a:t>わかりにくい</a:t>
            </a:r>
          </a:p>
        </p:txBody>
      </p:sp>
      <p:pic>
        <p:nvPicPr>
          <p:cNvPr id="140" name="Shape 140"/>
          <p:cNvPicPr preferRelativeResize="0"/>
          <p:nvPr/>
        </p:nvPicPr>
        <p:blipFill rotWithShape="1">
          <a:blip r:embed="rId3">
            <a:alphaModFix/>
          </a:blip>
          <a:srcRect/>
          <a:stretch/>
        </p:blipFill>
        <p:spPr>
          <a:xfrm>
            <a:off x="5073239" y="2882258"/>
            <a:ext cx="1959766" cy="1959766"/>
          </a:xfrm>
          <a:prstGeom prst="rect">
            <a:avLst/>
          </a:prstGeom>
          <a:noFill/>
          <a:ln>
            <a:noFill/>
          </a:ln>
        </p:spPr>
      </p:pic>
      <p:pic>
        <p:nvPicPr>
          <p:cNvPr id="141" name="Shape 141"/>
          <p:cNvPicPr preferRelativeResize="0"/>
          <p:nvPr/>
        </p:nvPicPr>
        <p:blipFill rotWithShape="1">
          <a:blip r:embed="rId4">
            <a:alphaModFix/>
          </a:blip>
          <a:srcRect/>
          <a:stretch/>
        </p:blipFill>
        <p:spPr>
          <a:xfrm>
            <a:off x="1074954" y="3252573"/>
            <a:ext cx="1398295" cy="1015585"/>
          </a:xfrm>
          <a:prstGeom prst="rect">
            <a:avLst/>
          </a:prstGeom>
          <a:noFill/>
          <a:ln>
            <a:noFill/>
          </a:ln>
        </p:spPr>
      </p:pic>
      <p:pic>
        <p:nvPicPr>
          <p:cNvPr id="142" name="Shape 142"/>
          <p:cNvPicPr preferRelativeResize="0"/>
          <p:nvPr/>
        </p:nvPicPr>
        <p:blipFill rotWithShape="1">
          <a:blip r:embed="rId5">
            <a:alphaModFix/>
          </a:blip>
          <a:srcRect/>
          <a:stretch/>
        </p:blipFill>
        <p:spPr>
          <a:xfrm>
            <a:off x="6791938" y="2888425"/>
            <a:ext cx="1414765" cy="1395985"/>
          </a:xfrm>
          <a:prstGeom prst="rect">
            <a:avLst/>
          </a:prstGeom>
          <a:noFill/>
          <a:ln>
            <a:noFill/>
          </a:ln>
        </p:spPr>
      </p:pic>
      <p:pic>
        <p:nvPicPr>
          <p:cNvPr id="143" name="Shape 143"/>
          <p:cNvPicPr preferRelativeResize="0"/>
          <p:nvPr/>
        </p:nvPicPr>
        <p:blipFill rotWithShape="1">
          <a:blip r:embed="rId6">
            <a:alphaModFix/>
          </a:blip>
          <a:srcRect/>
          <a:stretch/>
        </p:blipFill>
        <p:spPr>
          <a:xfrm>
            <a:off x="2707000" y="2965316"/>
            <a:ext cx="1506888" cy="1508423"/>
          </a:xfrm>
          <a:prstGeom prst="rect">
            <a:avLst/>
          </a:prstGeom>
          <a:noFill/>
          <a:ln>
            <a:noFill/>
          </a:ln>
        </p:spPr>
      </p:pic>
      <p:sp>
        <p:nvSpPr>
          <p:cNvPr id="144" name="Shape 144"/>
          <p:cNvSpPr/>
          <p:nvPr/>
        </p:nvSpPr>
        <p:spPr>
          <a:xfrm>
            <a:off x="5767258" y="2697424"/>
            <a:ext cx="2206305" cy="2160166"/>
          </a:xfrm>
          <a:prstGeom prst="donut">
            <a:avLst>
              <a:gd name="adj" fmla="val 14044"/>
            </a:avLst>
          </a:prstGeom>
          <a:solidFill>
            <a:srgbClr val="FF99FF"/>
          </a:solidFill>
          <a:ln w="25400" cap="flat" cmpd="sng">
            <a:solidFill>
              <a:srgbClr val="FF99FF"/>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baseline="0">
              <a:solidFill>
                <a:schemeClr val="dk1"/>
              </a:solidFill>
              <a:latin typeface="Arial"/>
              <a:ea typeface="Arial"/>
              <a:cs typeface="Arial"/>
              <a:sym typeface="Arial"/>
            </a:endParaRPr>
          </a:p>
        </p:txBody>
      </p:sp>
      <p:sp>
        <p:nvSpPr>
          <p:cNvPr id="145" name="Shape 145"/>
          <p:cNvSpPr/>
          <p:nvPr/>
        </p:nvSpPr>
        <p:spPr>
          <a:xfrm>
            <a:off x="1211192" y="2644939"/>
            <a:ext cx="2121407" cy="1828800"/>
          </a:xfrm>
          <a:prstGeom prst="triangle">
            <a:avLst>
              <a:gd name="adj" fmla="val 50000"/>
            </a:avLst>
          </a:prstGeom>
          <a:noFill/>
          <a:ln w="25400" cap="flat" cmpd="sng">
            <a:solidFill>
              <a:schemeClr val="accent2"/>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1" i="0" u="none" strike="noStrike" cap="none" baseline="0">
              <a:solidFill>
                <a:schemeClr val="accent4"/>
              </a:solidFill>
              <a:latin typeface="Arial"/>
              <a:ea typeface="Arial"/>
              <a:cs typeface="Arial"/>
              <a:sym typeface="Arial"/>
            </a:endParaRP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5"/>
                                        </p:tgtEl>
                                        <p:attrNameLst>
                                          <p:attrName>style.visibility</p:attrName>
                                        </p:attrNameLst>
                                      </p:cBhvr>
                                      <p:to>
                                        <p:strVal val="visible"/>
                                      </p:to>
                                    </p:set>
                                    <p:animEffect transition="in" filter="fade">
                                      <p:cBhvr>
                                        <p:cTn id="7" dur="1000"/>
                                        <p:tgtEl>
                                          <p:spTgt spid="14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4"/>
                                        </p:tgtEl>
                                        <p:attrNameLst>
                                          <p:attrName>style.visibility</p:attrName>
                                        </p:attrNameLst>
                                      </p:cBhvr>
                                      <p:to>
                                        <p:strVal val="visible"/>
                                      </p:to>
                                    </p:set>
                                    <p:animEffect transition="in" filter="fade">
                                      <p:cBhvr>
                                        <p:cTn id="12" dur="10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rgbClr val="FFFFFF"/>
                </a:solidFill>
                <a:latin typeface="Arial"/>
                <a:ea typeface="Arial"/>
                <a:cs typeface="Arial"/>
                <a:sym typeface="Arial"/>
              </a:rPr>
              <a:t>先行研究の</a:t>
            </a:r>
            <a:r>
              <a:rPr lang="ja" sz="3600" b="1">
                <a:solidFill>
                  <a:srgbClr val="FFFFFF"/>
                </a:solidFill>
              </a:rPr>
              <a:t>まとめ</a:t>
            </a:r>
          </a:p>
        </p:txBody>
      </p:sp>
      <p:sp>
        <p:nvSpPr>
          <p:cNvPr id="151" name="Shape 151"/>
          <p:cNvSpPr txBox="1">
            <a:spLocks noGrp="1"/>
          </p:cNvSpPr>
          <p:nvPr>
            <p:ph type="body" idx="1"/>
          </p:nvPr>
        </p:nvSpPr>
        <p:spPr>
          <a:xfrm>
            <a:off x="348100" y="1303375"/>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Font typeface="Arial"/>
              <a:buNone/>
            </a:pPr>
            <a:endParaRPr sz="2400" b="0" i="0" u="none" strike="noStrike" cap="none" baseline="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2400" b="0" i="0" u="none" strike="noStrike" cap="none" baseline="0">
              <a:solidFill>
                <a:srgbClr val="000000"/>
              </a:solidFill>
              <a:latin typeface="Arial"/>
              <a:ea typeface="Arial"/>
              <a:cs typeface="Arial"/>
              <a:sym typeface="Arial"/>
            </a:endParaRPr>
          </a:p>
        </p:txBody>
      </p:sp>
      <p:grpSp>
        <p:nvGrpSpPr>
          <p:cNvPr id="152" name="Shape 152"/>
          <p:cNvGrpSpPr/>
          <p:nvPr/>
        </p:nvGrpSpPr>
        <p:grpSpPr>
          <a:xfrm>
            <a:off x="537136" y="1707161"/>
            <a:ext cx="8281883" cy="2886703"/>
            <a:chOff x="189038" y="1106111"/>
            <a:chExt cx="8281883" cy="2886703"/>
          </a:xfrm>
        </p:grpSpPr>
        <p:sp>
          <p:nvSpPr>
            <p:cNvPr id="159" name="Shape 159"/>
            <p:cNvSpPr txBox="1"/>
            <p:nvPr/>
          </p:nvSpPr>
          <p:spPr>
            <a:xfrm rot="1507720">
              <a:off x="5425999" y="3086009"/>
              <a:ext cx="35212" cy="35212"/>
            </a:xfrm>
            <a:prstGeom prst="rect">
              <a:avLst/>
            </a:prstGeom>
            <a:noFill/>
            <a:ln>
              <a:noFill/>
            </a:ln>
          </p:spPr>
          <p:txBody>
            <a:bodyPr lIns="12700" tIns="0" rIns="12700" bIns="0" anchor="ctr" anchorCtr="0">
              <a:noAutofit/>
            </a:bodyPr>
            <a:lstStyle/>
            <a:p>
              <a:pPr marL="0" marR="0" lvl="0" indent="0" algn="ctr" rtl="0">
                <a:lnSpc>
                  <a:spcPct val="90000"/>
                </a:lnSpc>
                <a:spcBef>
                  <a:spcPts val="0"/>
                </a:spcBef>
                <a:spcAft>
                  <a:spcPts val="175"/>
                </a:spcAft>
                <a:buClr>
                  <a:srgbClr val="000000"/>
                </a:buClr>
                <a:buFont typeface="Arial"/>
                <a:buNone/>
              </a:pPr>
              <a:endParaRPr sz="500" b="0" i="0" u="none" strike="noStrike" cap="none" baseline="0">
                <a:solidFill>
                  <a:srgbClr val="000000"/>
                </a:solidFill>
                <a:latin typeface="Arial"/>
                <a:ea typeface="Arial"/>
                <a:cs typeface="Arial"/>
                <a:sym typeface="Arial"/>
              </a:endParaRPr>
            </a:p>
          </p:txBody>
        </p:sp>
        <p:sp>
          <p:nvSpPr>
            <p:cNvPr id="160" name="Shape 160"/>
            <p:cNvSpPr/>
            <p:nvPr/>
          </p:nvSpPr>
          <p:spPr>
            <a:xfrm>
              <a:off x="4832495" y="2686833"/>
              <a:ext cx="3638426" cy="1236059"/>
            </a:xfrm>
            <a:prstGeom prst="ellipse">
              <a:avLst/>
            </a:prstGeom>
            <a:solidFill>
              <a:schemeClr val="lt1"/>
            </a:solidFill>
            <a:ln w="25400" cap="flat" cmpd="sng">
              <a:solidFill>
                <a:srgbClr val="1763A1"/>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61" name="Shape 161"/>
            <p:cNvSpPr txBox="1"/>
            <p:nvPr/>
          </p:nvSpPr>
          <p:spPr>
            <a:xfrm>
              <a:off x="5420188" y="2869242"/>
              <a:ext cx="2572757" cy="874024"/>
            </a:xfrm>
            <a:prstGeom prst="rect">
              <a:avLst/>
            </a:prstGeom>
            <a:noFill/>
            <a:ln>
              <a:noFill/>
            </a:ln>
          </p:spPr>
          <p:txBody>
            <a:bodyPr lIns="12700" tIns="12700" rIns="12700" bIns="12700" anchor="ctr" anchorCtr="0">
              <a:noAutofit/>
            </a:bodyPr>
            <a:lstStyle/>
            <a:p>
              <a:pPr marL="0" marR="0" lvl="0" indent="0" algn="ctr" rtl="0">
                <a:lnSpc>
                  <a:spcPct val="90000"/>
                </a:lnSpc>
                <a:spcBef>
                  <a:spcPts val="0"/>
                </a:spcBef>
                <a:spcAft>
                  <a:spcPts val="700"/>
                </a:spcAft>
                <a:buClr>
                  <a:schemeClr val="lt1"/>
                </a:buClr>
                <a:buSzPct val="25000"/>
                <a:buFont typeface="Arial"/>
                <a:buNone/>
              </a:pPr>
              <a:r>
                <a:rPr lang="ja" sz="2000" b="0" i="0" u="none" strike="noStrike" cap="none" baseline="0" dirty="0">
                  <a:solidFill>
                    <a:schemeClr val="dk1"/>
                  </a:solidFill>
                  <a:latin typeface="Arial"/>
                  <a:ea typeface="Arial"/>
                  <a:cs typeface="Arial"/>
                  <a:sym typeface="Arial"/>
                </a:rPr>
                <a:t>身近な商品に</a:t>
              </a:r>
              <a:r>
                <a:rPr lang="ja" sz="2000" b="0" i="0" u="none" strike="noStrike" cap="none" baseline="0" dirty="0" smtClean="0">
                  <a:solidFill>
                    <a:schemeClr val="dk1"/>
                  </a:solidFill>
                  <a:latin typeface="Arial"/>
                  <a:ea typeface="Arial"/>
                  <a:cs typeface="Arial"/>
                  <a:sym typeface="Arial"/>
                </a:rPr>
                <a:t>は</a:t>
              </a:r>
              <a:endParaRPr lang="en-US" altLang="ja" sz="2000" b="0" i="0" u="none" strike="noStrike" cap="none" baseline="0" dirty="0" smtClean="0">
                <a:solidFill>
                  <a:schemeClr val="dk1"/>
                </a:solidFill>
                <a:latin typeface="Arial"/>
                <a:ea typeface="Arial"/>
                <a:cs typeface="Arial"/>
                <a:sym typeface="Arial"/>
              </a:endParaRPr>
            </a:p>
            <a:p>
              <a:pPr marL="0" marR="0" lvl="0" indent="0" algn="ctr" rtl="0">
                <a:lnSpc>
                  <a:spcPct val="90000"/>
                </a:lnSpc>
                <a:spcBef>
                  <a:spcPts val="0"/>
                </a:spcBef>
                <a:spcAft>
                  <a:spcPts val="700"/>
                </a:spcAft>
                <a:buClr>
                  <a:schemeClr val="lt1"/>
                </a:buClr>
                <a:buSzPct val="25000"/>
                <a:buFont typeface="Arial"/>
                <a:buNone/>
              </a:pPr>
              <a:r>
                <a:rPr lang="ja" sz="2000" b="0" i="0" u="none" strike="noStrike" cap="none" baseline="0" dirty="0" smtClean="0">
                  <a:solidFill>
                    <a:schemeClr val="dk1"/>
                  </a:solidFill>
                  <a:latin typeface="Arial"/>
                  <a:ea typeface="Arial"/>
                  <a:cs typeface="Arial"/>
                  <a:sym typeface="Arial"/>
                </a:rPr>
                <a:t>影響</a:t>
              </a:r>
              <a:r>
                <a:rPr lang="ja" sz="2000" b="0" i="0" u="none" strike="noStrike" cap="none" baseline="0" dirty="0">
                  <a:solidFill>
                    <a:schemeClr val="dk1"/>
                  </a:solidFill>
                  <a:latin typeface="Arial"/>
                  <a:ea typeface="Arial"/>
                  <a:cs typeface="Arial"/>
                  <a:sym typeface="Arial"/>
                </a:rPr>
                <a:t>しないこともある</a:t>
              </a:r>
            </a:p>
          </p:txBody>
        </p:sp>
        <p:sp>
          <p:nvSpPr>
            <p:cNvPr id="163" name="Shape 163"/>
            <p:cNvSpPr txBox="1"/>
            <p:nvPr/>
          </p:nvSpPr>
          <p:spPr>
            <a:xfrm rot="-1637864">
              <a:off x="3320089" y="3138671"/>
              <a:ext cx="40354" cy="40354"/>
            </a:xfrm>
            <a:prstGeom prst="rect">
              <a:avLst/>
            </a:prstGeom>
            <a:noFill/>
            <a:ln>
              <a:noFill/>
            </a:ln>
          </p:spPr>
          <p:txBody>
            <a:bodyPr lIns="12700" tIns="0" rIns="12700" bIns="0" anchor="ctr" anchorCtr="0">
              <a:noAutofit/>
            </a:bodyPr>
            <a:lstStyle/>
            <a:p>
              <a:pPr marL="0" marR="0" lvl="0" indent="0" algn="ctr" rtl="0">
                <a:lnSpc>
                  <a:spcPct val="90000"/>
                </a:lnSpc>
                <a:spcBef>
                  <a:spcPts val="0"/>
                </a:spcBef>
                <a:spcAft>
                  <a:spcPts val="175"/>
                </a:spcAft>
                <a:buClr>
                  <a:srgbClr val="000000"/>
                </a:buClr>
                <a:buFont typeface="Arial"/>
                <a:buNone/>
              </a:pPr>
              <a:endParaRPr sz="500" b="0" i="0" u="none" strike="noStrike" cap="none" baseline="0">
                <a:solidFill>
                  <a:srgbClr val="000000"/>
                </a:solidFill>
                <a:latin typeface="Arial"/>
                <a:ea typeface="Arial"/>
                <a:cs typeface="Arial"/>
                <a:sym typeface="Arial"/>
              </a:endParaRPr>
            </a:p>
          </p:txBody>
        </p:sp>
        <p:sp>
          <p:nvSpPr>
            <p:cNvPr id="164" name="Shape 164"/>
            <p:cNvSpPr/>
            <p:nvPr/>
          </p:nvSpPr>
          <p:spPr>
            <a:xfrm>
              <a:off x="189038" y="2756814"/>
              <a:ext cx="3919499" cy="1236000"/>
            </a:xfrm>
            <a:prstGeom prst="ellipse">
              <a:avLst/>
            </a:prstGeom>
            <a:solidFill>
              <a:schemeClr val="lt1"/>
            </a:solidFill>
            <a:ln w="25400" cap="flat" cmpd="sng">
              <a:solidFill>
                <a:srgbClr val="1763A1"/>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65" name="Shape 165"/>
            <p:cNvSpPr txBox="1"/>
            <p:nvPr/>
          </p:nvSpPr>
          <p:spPr>
            <a:xfrm>
              <a:off x="762937" y="2948147"/>
              <a:ext cx="2771700" cy="873899"/>
            </a:xfrm>
            <a:prstGeom prst="rect">
              <a:avLst/>
            </a:prstGeom>
            <a:noFill/>
            <a:ln>
              <a:noFill/>
            </a:ln>
          </p:spPr>
          <p:txBody>
            <a:bodyPr lIns="12700" tIns="12700" rIns="12700" bIns="12700" anchor="ctr" anchorCtr="0">
              <a:noAutofit/>
            </a:bodyPr>
            <a:lstStyle/>
            <a:p>
              <a:pPr marL="0" marR="0" lvl="0" indent="0" algn="ctr" rtl="0">
                <a:lnSpc>
                  <a:spcPct val="90000"/>
                </a:lnSpc>
                <a:spcBef>
                  <a:spcPts val="0"/>
                </a:spcBef>
                <a:spcAft>
                  <a:spcPts val="700"/>
                </a:spcAft>
                <a:buClr>
                  <a:schemeClr val="lt1"/>
                </a:buClr>
                <a:buSzPct val="25000"/>
                <a:buFont typeface="Arial"/>
                <a:buNone/>
              </a:pPr>
              <a:r>
                <a:rPr lang="ja" sz="2000" b="0" i="0" u="none" strike="noStrike" cap="none" baseline="0" dirty="0">
                  <a:solidFill>
                    <a:schemeClr val="dk1"/>
                  </a:solidFill>
                  <a:latin typeface="Arial"/>
                  <a:ea typeface="Arial"/>
                  <a:cs typeface="Arial"/>
                  <a:sym typeface="Arial"/>
                </a:rPr>
                <a:t>順位が</a:t>
              </a:r>
              <a:r>
                <a:rPr lang="ja" sz="2000" b="0" i="0" u="none" strike="noStrike" cap="none" baseline="0" dirty="0" smtClean="0">
                  <a:solidFill>
                    <a:schemeClr val="dk1"/>
                  </a:solidFill>
                  <a:latin typeface="Arial"/>
                  <a:ea typeface="Arial"/>
                  <a:cs typeface="Arial"/>
                  <a:sym typeface="Arial"/>
                </a:rPr>
                <a:t>低くても</a:t>
              </a:r>
              <a:endParaRPr lang="en-US" altLang="ja" sz="2000" b="0" i="0" u="none" strike="noStrike" cap="none" baseline="0" dirty="0" smtClean="0">
                <a:solidFill>
                  <a:schemeClr val="dk1"/>
                </a:solidFill>
                <a:latin typeface="Arial"/>
                <a:ea typeface="Arial"/>
                <a:cs typeface="Arial"/>
                <a:sym typeface="Arial"/>
              </a:endParaRPr>
            </a:p>
            <a:p>
              <a:pPr marL="0" marR="0" lvl="0" indent="0" algn="ctr" rtl="0">
                <a:lnSpc>
                  <a:spcPct val="90000"/>
                </a:lnSpc>
                <a:spcBef>
                  <a:spcPts val="0"/>
                </a:spcBef>
                <a:spcAft>
                  <a:spcPts val="700"/>
                </a:spcAft>
                <a:buClr>
                  <a:schemeClr val="lt1"/>
                </a:buClr>
                <a:buSzPct val="25000"/>
                <a:buFont typeface="Arial"/>
                <a:buNone/>
              </a:pPr>
              <a:r>
                <a:rPr lang="ja" sz="2000" b="0" i="0" u="none" strike="noStrike" cap="none" baseline="0" dirty="0" smtClean="0">
                  <a:solidFill>
                    <a:schemeClr val="dk1"/>
                  </a:solidFill>
                  <a:latin typeface="Arial"/>
                  <a:ea typeface="Arial"/>
                  <a:cs typeface="Arial"/>
                  <a:sym typeface="Arial"/>
                </a:rPr>
                <a:t>有効</a:t>
              </a:r>
              <a:r>
                <a:rPr lang="ja" sz="2000" b="0" i="0" u="none" strike="noStrike" cap="none" baseline="0" dirty="0">
                  <a:solidFill>
                    <a:schemeClr val="dk1"/>
                  </a:solidFill>
                  <a:latin typeface="Arial"/>
                  <a:ea typeface="Arial"/>
                  <a:cs typeface="Arial"/>
                  <a:sym typeface="Arial"/>
                </a:rPr>
                <a:t>なことがある</a:t>
              </a:r>
            </a:p>
          </p:txBody>
        </p:sp>
        <p:sp>
          <p:nvSpPr>
            <p:cNvPr id="167" name="Shape 167"/>
            <p:cNvSpPr txBox="1"/>
            <p:nvPr/>
          </p:nvSpPr>
          <p:spPr>
            <a:xfrm rot="1496441">
              <a:off x="3214527" y="2050122"/>
              <a:ext cx="47432" cy="47432"/>
            </a:xfrm>
            <a:prstGeom prst="rect">
              <a:avLst/>
            </a:prstGeom>
            <a:noFill/>
            <a:ln>
              <a:noFill/>
            </a:ln>
          </p:spPr>
          <p:txBody>
            <a:bodyPr lIns="12700" tIns="0" rIns="12700" bIns="0" anchor="ctr" anchorCtr="0">
              <a:noAutofit/>
            </a:bodyPr>
            <a:lstStyle/>
            <a:p>
              <a:pPr marL="0" marR="0" lvl="0" indent="0" algn="ctr" rtl="0">
                <a:lnSpc>
                  <a:spcPct val="90000"/>
                </a:lnSpc>
                <a:spcBef>
                  <a:spcPts val="0"/>
                </a:spcBef>
                <a:spcAft>
                  <a:spcPts val="175"/>
                </a:spcAft>
                <a:buClr>
                  <a:srgbClr val="000000"/>
                </a:buClr>
                <a:buFont typeface="Arial"/>
                <a:buNone/>
              </a:pPr>
              <a:endParaRPr sz="500" b="0" i="0" u="none" strike="noStrike" cap="none" baseline="0">
                <a:solidFill>
                  <a:srgbClr val="000000"/>
                </a:solidFill>
                <a:latin typeface="Arial"/>
                <a:ea typeface="Arial"/>
                <a:cs typeface="Arial"/>
                <a:sym typeface="Arial"/>
              </a:endParaRPr>
            </a:p>
          </p:txBody>
        </p:sp>
        <p:sp>
          <p:nvSpPr>
            <p:cNvPr id="168" name="Shape 168"/>
            <p:cNvSpPr/>
            <p:nvPr/>
          </p:nvSpPr>
          <p:spPr>
            <a:xfrm>
              <a:off x="2401621" y="1106111"/>
              <a:ext cx="3543015" cy="1236059"/>
            </a:xfrm>
            <a:prstGeom prst="ellipse">
              <a:avLst/>
            </a:prstGeom>
            <a:solidFill>
              <a:schemeClr val="lt1"/>
            </a:solidFill>
            <a:ln w="25400" cap="flat" cmpd="sng">
              <a:solidFill>
                <a:srgbClr val="1763A1"/>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69" name="Shape 169"/>
            <p:cNvSpPr txBox="1"/>
            <p:nvPr/>
          </p:nvSpPr>
          <p:spPr>
            <a:xfrm>
              <a:off x="3143368" y="1306525"/>
              <a:ext cx="2474611" cy="874024"/>
            </a:xfrm>
            <a:prstGeom prst="rect">
              <a:avLst/>
            </a:prstGeom>
            <a:noFill/>
            <a:ln>
              <a:noFill/>
            </a:ln>
          </p:spPr>
          <p:txBody>
            <a:bodyPr lIns="12700" tIns="12700" rIns="12700" bIns="12700" anchor="ctr" anchorCtr="0">
              <a:noAutofit/>
            </a:bodyPr>
            <a:lstStyle/>
            <a:p>
              <a:pPr marL="0" marR="0" lvl="0" indent="0" algn="l" rtl="0">
                <a:lnSpc>
                  <a:spcPct val="90000"/>
                </a:lnSpc>
                <a:spcBef>
                  <a:spcPts val="0"/>
                </a:spcBef>
                <a:spcAft>
                  <a:spcPts val="700"/>
                </a:spcAft>
                <a:buClr>
                  <a:schemeClr val="lt1"/>
                </a:buClr>
                <a:buSzPct val="25000"/>
                <a:buFont typeface="Arial"/>
                <a:buNone/>
              </a:pPr>
              <a:r>
                <a:rPr lang="ja" sz="2200">
                  <a:solidFill>
                    <a:schemeClr val="dk1"/>
                  </a:solidFill>
                </a:rPr>
                <a:t>関与</a:t>
              </a:r>
              <a:r>
                <a:rPr lang="ja" sz="2200" b="0" i="0" u="none" strike="noStrike" cap="none" baseline="0">
                  <a:solidFill>
                    <a:schemeClr val="dk1"/>
                  </a:solidFill>
                  <a:sym typeface="Arial"/>
                </a:rPr>
                <a:t>・判断力に</a:t>
              </a:r>
            </a:p>
            <a:p>
              <a:pPr marL="0" marR="0" lvl="0" indent="0" algn="l" rtl="0">
                <a:lnSpc>
                  <a:spcPct val="90000"/>
                </a:lnSpc>
                <a:spcBef>
                  <a:spcPts val="0"/>
                </a:spcBef>
                <a:spcAft>
                  <a:spcPts val="700"/>
                </a:spcAft>
                <a:buClr>
                  <a:schemeClr val="lt1"/>
                </a:buClr>
                <a:buSzPct val="25000"/>
                <a:buFont typeface="Arial"/>
                <a:buNone/>
              </a:pPr>
              <a:r>
                <a:rPr lang="ja" sz="2200" b="0" i="0" u="none" strike="noStrike" cap="none" baseline="0">
                  <a:solidFill>
                    <a:schemeClr val="dk1"/>
                  </a:solidFill>
                  <a:sym typeface="Arial"/>
                </a:rPr>
                <a:t>一部関連がある</a:t>
              </a:r>
            </a:p>
          </p:txBody>
        </p:sp>
      </p:gr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先行研究の考察</a:t>
            </a:r>
            <a:r>
              <a:rPr lang="ja" sz="3600" b="1">
                <a:solidFill>
                  <a:schemeClr val="lt1"/>
                </a:solidFill>
              </a:rPr>
              <a:t>①</a:t>
            </a:r>
          </a:p>
        </p:txBody>
      </p:sp>
      <p:sp>
        <p:nvSpPr>
          <p:cNvPr id="175" name="Shape 175"/>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Font typeface="Arial"/>
              <a:buNone/>
            </a:pPr>
            <a:endParaRPr sz="3000" b="0" i="0" u="none" strike="noStrike" cap="none" baseline="0"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dirty="0">
                <a:solidFill>
                  <a:srgbClr val="000000"/>
                </a:solidFill>
                <a:latin typeface="Arial"/>
                <a:ea typeface="Arial"/>
                <a:cs typeface="Arial"/>
                <a:sym typeface="Arial"/>
              </a:rPr>
              <a:t>ランキングのメリットは明らかになっているが、デメリットは明らかになっていない。</a:t>
            </a:r>
          </a:p>
          <a:p>
            <a:pPr marL="0" marR="0" lvl="0" indent="0" algn="l" rtl="0">
              <a:lnSpc>
                <a:spcPct val="100000"/>
              </a:lnSpc>
              <a:spcBef>
                <a:spcPts val="0"/>
              </a:spcBef>
              <a:spcAft>
                <a:spcPts val="0"/>
              </a:spcAft>
              <a:buClr>
                <a:schemeClr val="dk1"/>
              </a:buClr>
              <a:buFont typeface="Arial"/>
              <a:buNone/>
            </a:pPr>
            <a:endParaRPr sz="3000" b="0" i="0" u="none" strike="noStrike" cap="none" baseline="0"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dirty="0">
                <a:solidFill>
                  <a:srgbClr val="000000"/>
                </a:solidFill>
                <a:latin typeface="Arial"/>
                <a:ea typeface="Arial"/>
                <a:cs typeface="Arial"/>
                <a:sym typeface="Arial"/>
              </a:rPr>
              <a:t>また、</a:t>
            </a:r>
            <a:r>
              <a:rPr lang="ja" sz="3000" b="0" i="0" u="wavyHeavy" strike="noStrike" cap="none" dirty="0">
                <a:solidFill>
                  <a:schemeClr val="dk1"/>
                </a:solidFill>
                <a:uFill>
                  <a:solidFill>
                    <a:schemeClr val="bg2">
                      <a:lumMod val="60000"/>
                      <a:lumOff val="40000"/>
                    </a:schemeClr>
                  </a:solidFill>
                </a:uFill>
                <a:latin typeface="Arial"/>
                <a:ea typeface="Arial"/>
                <a:cs typeface="Arial"/>
                <a:sym typeface="Arial"/>
              </a:rPr>
              <a:t>効果的な</a:t>
            </a:r>
            <a:r>
              <a:rPr lang="ja" sz="3000" b="0" i="0" u="none" strike="noStrike" cap="none" baseline="0" dirty="0">
                <a:solidFill>
                  <a:srgbClr val="000000"/>
                </a:solidFill>
                <a:latin typeface="Arial"/>
                <a:ea typeface="Arial"/>
                <a:cs typeface="Arial"/>
                <a:sym typeface="Arial"/>
              </a:rPr>
              <a:t>ランキングの使い方は商品によって異なる。</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a:solidFill>
                  <a:srgbClr val="FFFFFF"/>
                </a:solidFill>
              </a:rPr>
              <a:t>先行研究の考察②</a:t>
            </a:r>
          </a:p>
        </p:txBody>
      </p:sp>
      <p:sp>
        <p:nvSpPr>
          <p:cNvPr id="181" name="Shape 181"/>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ja" sz="2800" b="0" i="0" u="none" strike="noStrike" cap="none" baseline="0">
                <a:solidFill>
                  <a:srgbClr val="000000"/>
                </a:solidFill>
                <a:latin typeface="Arial"/>
                <a:ea typeface="Arial"/>
                <a:cs typeface="Arial"/>
                <a:sym typeface="Arial"/>
              </a:rPr>
              <a:t>「効果的」とは…</a:t>
            </a:r>
          </a:p>
          <a:p>
            <a:pPr marL="0" marR="0" lvl="0" indent="0" algn="l" rtl="0">
              <a:lnSpc>
                <a:spcPct val="100000"/>
              </a:lnSpc>
              <a:spcBef>
                <a:spcPts val="0"/>
              </a:spcBef>
              <a:spcAft>
                <a:spcPts val="0"/>
              </a:spcAft>
              <a:buClr>
                <a:schemeClr val="dk1"/>
              </a:buClr>
              <a:buSzPct val="25000"/>
              <a:buFont typeface="Arial"/>
              <a:buNone/>
            </a:pPr>
            <a:r>
              <a:rPr lang="ja" sz="2800" b="0" i="0" u="none" strike="noStrike" cap="none" baseline="0">
                <a:solidFill>
                  <a:srgbClr val="000000"/>
                </a:solidFill>
                <a:latin typeface="Arial"/>
                <a:ea typeface="Arial"/>
                <a:cs typeface="Arial"/>
                <a:sym typeface="Arial"/>
              </a:rPr>
              <a:t>ランキング表示を行ったことによって、購買者が商品に関心を持った</a:t>
            </a:r>
            <a:r>
              <a:rPr lang="ja" sz="2800"/>
              <a:t>、もしくは購入に繋がった</a:t>
            </a:r>
            <a:r>
              <a:rPr lang="ja" sz="2800" b="0" i="0" u="none" strike="noStrike" cap="none" baseline="0">
                <a:solidFill>
                  <a:srgbClr val="000000"/>
                </a:solidFill>
                <a:latin typeface="Arial"/>
                <a:ea typeface="Arial"/>
                <a:cs typeface="Arial"/>
                <a:sym typeface="Arial"/>
              </a:rPr>
              <a:t>場合</a:t>
            </a:r>
          </a:p>
          <a:p>
            <a:pPr marL="0" marR="0" lvl="0" indent="0" algn="l" rtl="0">
              <a:lnSpc>
                <a:spcPct val="100000"/>
              </a:lnSpc>
              <a:spcBef>
                <a:spcPts val="0"/>
              </a:spcBef>
              <a:spcAft>
                <a:spcPts val="0"/>
              </a:spcAft>
              <a:buClr>
                <a:schemeClr val="dk1"/>
              </a:buClr>
              <a:buFont typeface="Arial"/>
              <a:buNone/>
            </a:pPr>
            <a:endParaRPr sz="2800" b="0" i="0" u="none" strike="noStrike" cap="none" baseline="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2800" b="0" i="0" u="none" strike="noStrike" cap="none" baseline="0">
                <a:solidFill>
                  <a:srgbClr val="000000"/>
                </a:solidFill>
                <a:latin typeface="Arial"/>
                <a:ea typeface="Arial"/>
                <a:cs typeface="Arial"/>
                <a:sym typeface="Arial"/>
              </a:rPr>
              <a:t>「効果的でない」とは…</a:t>
            </a:r>
          </a:p>
          <a:p>
            <a:pPr marL="0" marR="0" lvl="0" indent="0" algn="l" rtl="0">
              <a:lnSpc>
                <a:spcPct val="100000"/>
              </a:lnSpc>
              <a:spcBef>
                <a:spcPts val="0"/>
              </a:spcBef>
              <a:spcAft>
                <a:spcPts val="0"/>
              </a:spcAft>
              <a:buClr>
                <a:schemeClr val="dk1"/>
              </a:buClr>
              <a:buSzPct val="25000"/>
              <a:buFont typeface="Arial"/>
              <a:buNone/>
            </a:pPr>
            <a:r>
              <a:rPr lang="ja" sz="2800" b="0" i="0" u="none" strike="noStrike" cap="none" baseline="0">
                <a:solidFill>
                  <a:srgbClr val="000000"/>
                </a:solidFill>
                <a:latin typeface="Arial"/>
                <a:ea typeface="Arial"/>
                <a:cs typeface="Arial"/>
                <a:sym typeface="Arial"/>
              </a:rPr>
              <a:t>ランキング表示を行っても、購買者が商品に関心を持たなかった場合</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a:solidFill>
                  <a:schemeClr val="lt1"/>
                </a:solidFill>
              </a:rPr>
              <a:t>先行研究の考察③</a:t>
            </a:r>
          </a:p>
        </p:txBody>
      </p:sp>
      <p:sp>
        <p:nvSpPr>
          <p:cNvPr id="187" name="Shape 187"/>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Font typeface="Arial"/>
              <a:buNone/>
            </a:pPr>
            <a:endParaRPr sz="3000" b="0" i="0" u="none" strike="noStrike" cap="none" baseline="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商品に関する知識が少ない人</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⇒ランキングを一つの判断基準としている</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この場合、ランキングは効果的に働く場合と働かない場合がある</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Shape 192"/>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バンドワゴン効果</a:t>
            </a:r>
          </a:p>
        </p:txBody>
      </p:sp>
      <p:sp>
        <p:nvSpPr>
          <p:cNvPr id="193" name="Shape 193"/>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ある商品に多くの需要がある場合、個人のその商品に対する需要が大きくなる効果</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人気があるものは自分もほしい</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　</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⇒人気商品の売上がさらにUP</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　　　　　　　　　　　　　</a:t>
            </a:r>
            <a:r>
              <a:rPr lang="ja" sz="1800" b="0" i="0" u="none" strike="noStrike" cap="none" baseline="0">
                <a:solidFill>
                  <a:schemeClr val="dk1"/>
                </a:solidFill>
                <a:latin typeface="Arial"/>
                <a:ea typeface="Arial"/>
                <a:cs typeface="Arial"/>
                <a:sym typeface="Arial"/>
              </a:rPr>
              <a:t>　　　</a:t>
            </a:r>
            <a:r>
              <a:rPr lang="ja" sz="3000" b="0" i="0" u="none" strike="noStrike" cap="none" baseline="0">
                <a:solidFill>
                  <a:schemeClr val="dk1"/>
                </a:solidFill>
                <a:latin typeface="Arial"/>
                <a:ea typeface="Arial"/>
                <a:cs typeface="Arial"/>
                <a:sym typeface="Arial"/>
              </a:rPr>
              <a:t>金（2002）</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	</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Shape 198"/>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バンドワゴン効果の例</a:t>
            </a:r>
          </a:p>
        </p:txBody>
      </p:sp>
      <p:sp>
        <p:nvSpPr>
          <p:cNvPr id="199" name="Shape 199"/>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他の家が使用しているのを「見る」ことがエアコン採択に大きな影響を与えたため、エアコンの導入期、装備率が高い地域とそうでない地域があることがわかった。</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⇒多くの人と同じ製品を所有することに喜びを見出している</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　　　　　　　　　　　　　　　金（2002）</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rgbClr val="000000"/>
              </a:solidFill>
              <a:latin typeface="Arial"/>
              <a:ea typeface="Arial"/>
              <a:cs typeface="Arial"/>
              <a:sym typeface="Arial"/>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目次</a:t>
            </a:r>
          </a:p>
        </p:txBody>
      </p:sp>
      <p:sp>
        <p:nvSpPr>
          <p:cNvPr id="47" name="Shape 47"/>
          <p:cNvSpPr txBox="1">
            <a:spLocks noGrp="1"/>
          </p:cNvSpPr>
          <p:nvPr>
            <p:ph type="body" idx="1"/>
          </p:nvPr>
        </p:nvSpPr>
        <p:spPr>
          <a:xfrm>
            <a:off x="457200" y="1200150"/>
            <a:ext cx="3929999"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研究要約</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はじめに</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現状分析</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問題意識</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研究目的</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先行研究①～④</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p:txBody>
      </p:sp>
      <p:sp>
        <p:nvSpPr>
          <p:cNvPr id="48" name="Shape 48"/>
          <p:cNvSpPr txBox="1"/>
          <p:nvPr/>
        </p:nvSpPr>
        <p:spPr>
          <a:xfrm>
            <a:off x="4904650" y="1333950"/>
            <a:ext cx="3682499" cy="34178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ja" sz="3000" b="0" i="0" u="none" strike="noStrike" cap="none" baseline="0">
                <a:solidFill>
                  <a:srgbClr val="000000"/>
                </a:solidFill>
                <a:latin typeface="Arial"/>
                <a:ea typeface="Arial"/>
                <a:cs typeface="Arial"/>
                <a:sym typeface="Arial"/>
              </a:rPr>
              <a:t>仮説導出①</a:t>
            </a:r>
          </a:p>
          <a:p>
            <a:pPr marL="0" marR="0" lvl="0" indent="0" algn="l" rtl="0">
              <a:lnSpc>
                <a:spcPct val="100000"/>
              </a:lnSpc>
              <a:spcBef>
                <a:spcPts val="0"/>
              </a:spcBef>
              <a:spcAft>
                <a:spcPts val="0"/>
              </a:spcAft>
              <a:buClr>
                <a:srgbClr val="000000"/>
              </a:buClr>
              <a:buSzPct val="25000"/>
              <a:buFont typeface="Arial"/>
              <a:buNone/>
            </a:pPr>
            <a:r>
              <a:rPr lang="ja" sz="3000" b="0" i="0" u="none" strike="noStrike" cap="none" baseline="0">
                <a:solidFill>
                  <a:srgbClr val="000000"/>
                </a:solidFill>
                <a:latin typeface="Arial"/>
                <a:ea typeface="Arial"/>
                <a:cs typeface="Arial"/>
                <a:sym typeface="Arial"/>
              </a:rPr>
              <a:t>仮説①</a:t>
            </a:r>
          </a:p>
          <a:p>
            <a:pPr marL="0" marR="0" lvl="0" indent="0" algn="l" rtl="0">
              <a:lnSpc>
                <a:spcPct val="100000"/>
              </a:lnSpc>
              <a:spcBef>
                <a:spcPts val="0"/>
              </a:spcBef>
              <a:spcAft>
                <a:spcPts val="0"/>
              </a:spcAft>
              <a:buClr>
                <a:srgbClr val="000000"/>
              </a:buClr>
              <a:buFont typeface="Arial"/>
              <a:buNone/>
            </a:pPr>
            <a:endParaRPr sz="3000" b="0" i="0" u="none" strike="noStrike" cap="none" baseline="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r>
              <a:rPr lang="ja" sz="3000" b="0" i="0" u="none" strike="noStrike" cap="none" baseline="0">
                <a:solidFill>
                  <a:srgbClr val="000000"/>
                </a:solidFill>
                <a:latin typeface="Arial"/>
                <a:ea typeface="Arial"/>
                <a:cs typeface="Arial"/>
                <a:sym typeface="Arial"/>
              </a:rPr>
              <a:t>仮説導出②</a:t>
            </a:r>
          </a:p>
          <a:p>
            <a:pPr marL="0" marR="0" lvl="0" indent="0" algn="l" rtl="0">
              <a:lnSpc>
                <a:spcPct val="100000"/>
              </a:lnSpc>
              <a:spcBef>
                <a:spcPts val="0"/>
              </a:spcBef>
              <a:spcAft>
                <a:spcPts val="0"/>
              </a:spcAft>
              <a:buClr>
                <a:srgbClr val="000000"/>
              </a:buClr>
              <a:buSzPct val="25000"/>
              <a:buFont typeface="Arial"/>
              <a:buNone/>
            </a:pPr>
            <a:r>
              <a:rPr lang="ja" sz="3000" b="0" i="0" u="none" strike="noStrike" cap="none" baseline="0">
                <a:solidFill>
                  <a:srgbClr val="000000"/>
                </a:solidFill>
                <a:latin typeface="Arial"/>
                <a:ea typeface="Arial"/>
                <a:cs typeface="Arial"/>
                <a:sym typeface="Arial"/>
              </a:rPr>
              <a:t>仮説②</a:t>
            </a:r>
          </a:p>
          <a:p>
            <a:pPr marL="0" marR="0" lvl="0" indent="0" algn="l" rtl="0">
              <a:lnSpc>
                <a:spcPct val="100000"/>
              </a:lnSpc>
              <a:spcBef>
                <a:spcPts val="0"/>
              </a:spcBef>
              <a:spcAft>
                <a:spcPts val="0"/>
              </a:spcAft>
              <a:buClr>
                <a:srgbClr val="000000"/>
              </a:buClr>
              <a:buFont typeface="Arial"/>
              <a:buNone/>
            </a:pPr>
            <a:endParaRPr sz="3000" b="0" i="0" u="none" strike="noStrike" cap="none" baseline="0">
              <a:solidFill>
                <a:srgbClr val="000000"/>
              </a:solidFill>
              <a:latin typeface="Arial"/>
              <a:ea typeface="Arial"/>
              <a:cs typeface="Arial"/>
              <a:sym typeface="Arial"/>
            </a:endParaRP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Shape 204"/>
          <p:cNvSpPr txBox="1">
            <a:spLocks noGrp="1"/>
          </p:cNvSpPr>
          <p:nvPr>
            <p:ph type="title"/>
          </p:nvPr>
        </p:nvSpPr>
        <p:spPr>
          <a:xfrm>
            <a:off x="273575" y="192597"/>
            <a:ext cx="7529700" cy="7703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a:solidFill>
                  <a:schemeClr val="lt1"/>
                </a:solidFill>
              </a:rPr>
              <a:t>バ</a:t>
            </a:r>
            <a:r>
              <a:rPr lang="ja" sz="3600" b="1" i="0" u="none" strike="noStrike" cap="none" baseline="0">
                <a:solidFill>
                  <a:schemeClr val="lt1"/>
                </a:solidFill>
                <a:latin typeface="Arial"/>
                <a:ea typeface="Arial"/>
                <a:cs typeface="Arial"/>
                <a:sym typeface="Arial"/>
              </a:rPr>
              <a:t>ンドワゴン効果の例</a:t>
            </a:r>
          </a:p>
        </p:txBody>
      </p:sp>
      <p:sp>
        <p:nvSpPr>
          <p:cNvPr id="205" name="Shape 205"/>
          <p:cNvSpPr txBox="1">
            <a:spLocks noGrp="1"/>
          </p:cNvSpPr>
          <p:nvPr>
            <p:ph type="body" idx="1"/>
          </p:nvPr>
        </p:nvSpPr>
        <p:spPr>
          <a:xfrm>
            <a:off x="273575" y="1295150"/>
            <a:ext cx="8229600" cy="37256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日本のiPhone普及率：68.7%</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世界では圧倒的にAndroidの普及率が高い</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⇒みんながiPhoneを持っているから</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みんなと同じ製品を所有したい。</a:t>
            </a:r>
          </a:p>
        </p:txBody>
      </p:sp>
      <p:pic>
        <p:nvPicPr>
          <p:cNvPr id="206" name="Shape 206"/>
          <p:cNvPicPr preferRelativeResize="0"/>
          <p:nvPr/>
        </p:nvPicPr>
        <p:blipFill>
          <a:blip r:embed="rId3">
            <a:alphaModFix/>
          </a:blip>
          <a:stretch>
            <a:fillRect/>
          </a:stretch>
        </p:blipFill>
        <p:spPr>
          <a:xfrm>
            <a:off x="6354533" y="3312524"/>
            <a:ext cx="2421684" cy="1708328"/>
          </a:xfrm>
          <a:prstGeom prst="rect">
            <a:avLst/>
          </a:prstGeom>
          <a:noFill/>
          <a:ln>
            <a:noFill/>
          </a:ln>
        </p:spPr>
      </p:pic>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a:solidFill>
                  <a:srgbClr val="FFFFFF"/>
                </a:solidFill>
              </a:rPr>
              <a:t>スノッブ効果</a:t>
            </a:r>
          </a:p>
        </p:txBody>
      </p:sp>
      <p:sp>
        <p:nvSpPr>
          <p:cNvPr id="212" name="Shape 212"/>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ある商品に多くの需要がある場合、個人の その商品に対する需要が小さくなる効果</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他人の持っているものは欲しくなくなる</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⇒売上が伸び悩む原因になりうる</a:t>
            </a:r>
          </a:p>
          <a:p>
            <a:pPr marL="0" marR="0" lvl="0" indent="0" algn="l" rtl="0">
              <a:lnSpc>
                <a:spcPct val="100000"/>
              </a:lnSpc>
              <a:spcBef>
                <a:spcPts val="0"/>
              </a:spcBef>
              <a:spcAft>
                <a:spcPts val="0"/>
              </a:spcAft>
              <a:buClr>
                <a:schemeClr val="dk1"/>
              </a:buClr>
              <a:buFont typeface="Arial"/>
              <a:buNone/>
            </a:pPr>
            <a:endParaRPr sz="3600" b="0" i="0" u="none" strike="noStrike" cap="none" baseline="0">
              <a:solidFill>
                <a:schemeClr val="dk1"/>
              </a:solidFill>
              <a:latin typeface="Arial"/>
              <a:ea typeface="Arial"/>
              <a:cs typeface="Arial"/>
              <a:sym typeface="Arial"/>
            </a:endParaRP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スノッブ効果の例</a:t>
            </a:r>
          </a:p>
        </p:txBody>
      </p:sp>
      <p:sp>
        <p:nvSpPr>
          <p:cNvPr id="218" name="Shape 218"/>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ユニクロのフリースは発売当初は大勢の人が購入したが、その後消費者が他者との差別化を求め、フリースの需要が低下した</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⇒大勢の人が所有している商品は持ちたく</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ない</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rgbClr val="000000"/>
              </a:solidFill>
              <a:latin typeface="Arial"/>
              <a:ea typeface="Arial"/>
              <a:cs typeface="Arial"/>
              <a:sym typeface="Arial"/>
            </a:endParaRPr>
          </a:p>
        </p:txBody>
      </p:sp>
      <p:pic>
        <p:nvPicPr>
          <p:cNvPr id="219" name="Shape 219"/>
          <p:cNvPicPr preferRelativeResize="0"/>
          <p:nvPr/>
        </p:nvPicPr>
        <p:blipFill>
          <a:blip r:embed="rId3">
            <a:alphaModFix/>
          </a:blip>
          <a:stretch>
            <a:fillRect/>
          </a:stretch>
        </p:blipFill>
        <p:spPr>
          <a:xfrm>
            <a:off x="7355650" y="3039225"/>
            <a:ext cx="1622699" cy="1789524"/>
          </a:xfrm>
          <a:prstGeom prst="rect">
            <a:avLst/>
          </a:prstGeom>
          <a:noFill/>
          <a:ln>
            <a:noFill/>
          </a:ln>
        </p:spPr>
      </p:pic>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仮説導出①</a:t>
            </a:r>
          </a:p>
        </p:txBody>
      </p:sp>
      <p:sp>
        <p:nvSpPr>
          <p:cNvPr id="225" name="Shape 225"/>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ランキングが効果的</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大勢の人が買っているから安心感がある</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流行にのりたい</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⇒バンドワゴン効果が働いている</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ランキングが効果的でない</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人と違うものが欲しい</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⇒スノッブ効果が働いている</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Shape 230"/>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仮説①</a:t>
            </a:r>
          </a:p>
        </p:txBody>
      </p:sp>
      <p:sp>
        <p:nvSpPr>
          <p:cNvPr id="231" name="Shape 231"/>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600">
              <a:solidFill>
                <a:schemeClr val="dk1"/>
              </a:solidFill>
            </a:endParaRPr>
          </a:p>
          <a:p>
            <a:pPr marL="0" marR="0" lvl="0" indent="0" algn="l" rtl="0">
              <a:lnSpc>
                <a:spcPct val="100000"/>
              </a:lnSpc>
              <a:spcBef>
                <a:spcPts val="0"/>
              </a:spcBef>
              <a:spcAft>
                <a:spcPts val="0"/>
              </a:spcAft>
              <a:buClr>
                <a:schemeClr val="dk1"/>
              </a:buClr>
              <a:buSzPct val="25000"/>
              <a:buFont typeface="Arial"/>
              <a:buNone/>
            </a:pPr>
            <a:r>
              <a:rPr lang="ja" sz="3400" b="0" i="0" u="none" strike="noStrike" cap="none" baseline="0">
                <a:solidFill>
                  <a:schemeClr val="dk1"/>
                </a:solidFill>
                <a:latin typeface="Arial"/>
                <a:ea typeface="Arial"/>
                <a:cs typeface="Arial"/>
                <a:sym typeface="Arial"/>
              </a:rPr>
              <a:t>ランキングを使用すると</a:t>
            </a:r>
            <a:r>
              <a:rPr lang="ja" sz="3400">
                <a:solidFill>
                  <a:schemeClr val="dk1"/>
                </a:solidFill>
              </a:rPr>
              <a:t>、</a:t>
            </a:r>
          </a:p>
          <a:p>
            <a:pPr marL="0" marR="0" lvl="0" indent="0" algn="l" rtl="0">
              <a:lnSpc>
                <a:spcPct val="100000"/>
              </a:lnSpc>
              <a:spcBef>
                <a:spcPts val="0"/>
              </a:spcBef>
              <a:spcAft>
                <a:spcPts val="0"/>
              </a:spcAft>
              <a:buClr>
                <a:schemeClr val="dk1"/>
              </a:buClr>
              <a:buSzPct val="25000"/>
              <a:buFont typeface="Arial"/>
              <a:buNone/>
            </a:pPr>
            <a:r>
              <a:rPr lang="ja" sz="3400" b="0" i="0" u="none" strike="noStrike" cap="none" baseline="0">
                <a:solidFill>
                  <a:schemeClr val="dk1"/>
                </a:solidFill>
                <a:latin typeface="Arial"/>
                <a:ea typeface="Arial"/>
                <a:cs typeface="Arial"/>
                <a:sym typeface="Arial"/>
              </a:rPr>
              <a:t>消費者の購買意欲を低下させる</a:t>
            </a:r>
            <a:r>
              <a:rPr lang="ja" sz="3400">
                <a:solidFill>
                  <a:schemeClr val="dk1"/>
                </a:solidFill>
              </a:rPr>
              <a:t>場合がある</a:t>
            </a:r>
          </a:p>
          <a:p>
            <a:pPr marL="0" marR="0" lvl="0" indent="0" algn="l" rtl="0">
              <a:lnSpc>
                <a:spcPct val="100000"/>
              </a:lnSpc>
              <a:spcBef>
                <a:spcPts val="0"/>
              </a:spcBef>
              <a:spcAft>
                <a:spcPts val="0"/>
              </a:spcAft>
              <a:buClr>
                <a:schemeClr val="dk1"/>
              </a:buClr>
              <a:buFont typeface="Arial"/>
              <a:buNone/>
            </a:pPr>
            <a:endParaRPr sz="3400">
              <a:solidFill>
                <a:schemeClr val="dk1"/>
              </a:solidFill>
            </a:endParaRP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Shape 236"/>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仮説導出②</a:t>
            </a:r>
          </a:p>
        </p:txBody>
      </p:sp>
      <p:sp>
        <p:nvSpPr>
          <p:cNvPr id="237" name="Shape 237"/>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dirty="0">
                <a:solidFill>
                  <a:schemeClr val="dk1"/>
                </a:solidFill>
                <a:latin typeface="Arial"/>
                <a:ea typeface="Arial"/>
                <a:cs typeface="Arial"/>
                <a:sym typeface="Arial"/>
              </a:rPr>
              <a:t>　　　　</a:t>
            </a:r>
          </a:p>
          <a:p>
            <a:pPr marL="0" marR="0" lvl="0" indent="0" algn="l" rtl="0">
              <a:lnSpc>
                <a:spcPct val="100000"/>
              </a:lnSpc>
              <a:spcBef>
                <a:spcPts val="0"/>
              </a:spcBef>
              <a:spcAft>
                <a:spcPts val="0"/>
              </a:spcAft>
              <a:buClr>
                <a:schemeClr val="dk1"/>
              </a:buClr>
              <a:buFont typeface="Arial"/>
              <a:buNone/>
            </a:pPr>
            <a:endParaRPr sz="30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dirty="0">
                <a:solidFill>
                  <a:schemeClr val="dk1"/>
                </a:solidFill>
              </a:rPr>
              <a:t>ランキングによる購買者の意思決定への影響</a:t>
            </a:r>
            <a:r>
              <a:rPr lang="ja" sz="3000" b="0" i="0" u="none" strike="noStrike" cap="none" baseline="0" dirty="0">
                <a:solidFill>
                  <a:schemeClr val="dk1"/>
                </a:solidFill>
                <a:latin typeface="Arial"/>
                <a:ea typeface="Arial"/>
                <a:cs typeface="Arial"/>
                <a:sym typeface="Arial"/>
              </a:rPr>
              <a:t>は、</a:t>
            </a:r>
          </a:p>
          <a:p>
            <a:pPr marL="0" marR="0" lvl="0" indent="0" algn="l" rtl="0">
              <a:lnSpc>
                <a:spcPct val="100000"/>
              </a:lnSpc>
              <a:spcBef>
                <a:spcPts val="0"/>
              </a:spcBef>
              <a:spcAft>
                <a:spcPts val="0"/>
              </a:spcAft>
              <a:buClr>
                <a:schemeClr val="dk1"/>
              </a:buClr>
              <a:buSzPct val="25000"/>
              <a:buFont typeface="Arial"/>
              <a:buNone/>
            </a:pPr>
            <a:r>
              <a:rPr lang="ja" sz="3000" b="0" i="0" u="wavyHeavy" strike="noStrike" cap="none" dirty="0">
                <a:solidFill>
                  <a:schemeClr val="dk1"/>
                </a:solidFill>
                <a:uFill>
                  <a:solidFill>
                    <a:schemeClr val="bg2">
                      <a:lumMod val="40000"/>
                      <a:lumOff val="60000"/>
                    </a:schemeClr>
                  </a:solidFill>
                </a:uFill>
                <a:latin typeface="Arial"/>
                <a:ea typeface="Arial"/>
                <a:cs typeface="Arial"/>
                <a:sym typeface="Arial"/>
              </a:rPr>
              <a:t>消費の種類</a:t>
            </a:r>
            <a:r>
              <a:rPr lang="ja" sz="3000" b="0" i="0" u="none" strike="noStrike" cap="none" baseline="0" dirty="0">
                <a:solidFill>
                  <a:schemeClr val="dk1"/>
                </a:solidFill>
                <a:latin typeface="Arial"/>
                <a:ea typeface="Arial"/>
                <a:cs typeface="Arial"/>
                <a:sym typeface="Arial"/>
              </a:rPr>
              <a:t>によって異なるのでは</a:t>
            </a:r>
            <a:r>
              <a:rPr lang="ja" sz="3000" dirty="0">
                <a:solidFill>
                  <a:schemeClr val="dk1"/>
                </a:solidFill>
              </a:rPr>
              <a:t>ないか？</a:t>
            </a:r>
          </a:p>
          <a:p>
            <a:pPr marL="0" marR="0" lvl="0" indent="0" algn="l" rtl="0">
              <a:lnSpc>
                <a:spcPct val="100000"/>
              </a:lnSpc>
              <a:spcBef>
                <a:spcPts val="0"/>
              </a:spcBef>
              <a:spcAft>
                <a:spcPts val="0"/>
              </a:spcAft>
              <a:buClr>
                <a:schemeClr val="dk1"/>
              </a:buClr>
              <a:buFont typeface="Arial"/>
              <a:buNone/>
            </a:pPr>
            <a:endParaRPr sz="3000" dirty="0">
              <a:solidFill>
                <a:schemeClr val="dk1"/>
              </a:solidFill>
            </a:endParaRPr>
          </a:p>
          <a:p>
            <a:pPr marL="0" marR="0" lvl="0" indent="0" algn="l" rtl="0">
              <a:lnSpc>
                <a:spcPct val="100000"/>
              </a:lnSpc>
              <a:spcBef>
                <a:spcPts val="0"/>
              </a:spcBef>
              <a:spcAft>
                <a:spcPts val="0"/>
              </a:spcAft>
              <a:buClr>
                <a:schemeClr val="dk1"/>
              </a:buClr>
              <a:buFont typeface="Arial"/>
              <a:buNone/>
            </a:pPr>
            <a:endParaRPr sz="3000" dirty="0">
              <a:solidFill>
                <a:schemeClr val="dk1"/>
              </a:solidFil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dirty="0">
              <a:solidFill>
                <a:schemeClr val="dk1"/>
              </a:solidFill>
              <a:latin typeface="Arial"/>
              <a:ea typeface="Arial"/>
              <a:cs typeface="Arial"/>
              <a:sym typeface="Arial"/>
            </a:endParaRP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Shape 242"/>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消費の種類①</a:t>
            </a:r>
          </a:p>
        </p:txBody>
      </p:sp>
      <p:sp>
        <p:nvSpPr>
          <p:cNvPr id="243" name="Shape 243"/>
          <p:cNvSpPr txBox="1">
            <a:spLocks noGrp="1"/>
          </p:cNvSpPr>
          <p:nvPr>
            <p:ph type="body" idx="1"/>
          </p:nvPr>
        </p:nvSpPr>
        <p:spPr>
          <a:xfrm>
            <a:off x="457200" y="1017264"/>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endParaRPr lang="en-US" altLang="ja" sz="3000" b="0" i="0" u="none" strike="noStrike" cap="none" baseline="0" dirty="0" smtClean="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dirty="0" smtClean="0">
                <a:solidFill>
                  <a:srgbClr val="000000"/>
                </a:solidFill>
                <a:latin typeface="Arial"/>
                <a:ea typeface="Arial"/>
                <a:cs typeface="Arial"/>
                <a:sym typeface="Arial"/>
              </a:rPr>
              <a:t>意味的</a:t>
            </a:r>
            <a:r>
              <a:rPr lang="ja" sz="3000" b="0" i="0" u="none" strike="noStrike" cap="none" baseline="0" dirty="0">
                <a:solidFill>
                  <a:srgbClr val="000000"/>
                </a:solidFill>
                <a:latin typeface="Arial"/>
                <a:ea typeface="Arial"/>
                <a:cs typeface="Arial"/>
                <a:sym typeface="Arial"/>
              </a:rPr>
              <a:t>消費</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dirty="0">
                <a:solidFill>
                  <a:srgbClr val="000000"/>
                </a:solidFill>
                <a:latin typeface="Arial"/>
                <a:ea typeface="Arial"/>
                <a:cs typeface="Arial"/>
                <a:sym typeface="Arial"/>
              </a:rPr>
              <a:t>こだわりのある生活スタイルや考え方を重視した消費</a:t>
            </a:r>
          </a:p>
          <a:p>
            <a:pPr marL="0" marR="0" lvl="0" indent="0" algn="l" rtl="0">
              <a:lnSpc>
                <a:spcPct val="100000"/>
              </a:lnSpc>
              <a:spcBef>
                <a:spcPts val="0"/>
              </a:spcBef>
              <a:spcAft>
                <a:spcPts val="0"/>
              </a:spcAft>
              <a:buClr>
                <a:schemeClr val="dk1"/>
              </a:buClr>
              <a:buFont typeface="Arial"/>
              <a:buNone/>
            </a:pPr>
            <a:endParaRPr sz="2400" b="0" i="0" u="none" strike="noStrike" cap="none" baseline="0"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dirty="0">
                <a:solidFill>
                  <a:srgbClr val="000000"/>
                </a:solidFill>
                <a:latin typeface="Arial"/>
                <a:ea typeface="Arial"/>
                <a:cs typeface="Arial"/>
                <a:sym typeface="Arial"/>
              </a:rPr>
              <a:t>機能的消費</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dirty="0" smtClean="0">
                <a:solidFill>
                  <a:schemeClr val="dk1"/>
                </a:solidFill>
                <a:latin typeface="Arial"/>
                <a:ea typeface="Arial"/>
                <a:cs typeface="Arial"/>
                <a:sym typeface="Arial"/>
              </a:rPr>
              <a:t>移動手段や連絡手段など</a:t>
            </a:r>
            <a:r>
              <a:rPr lang="ja" sz="3000" b="0" i="0" u="none" strike="noStrike" cap="none" baseline="0" dirty="0">
                <a:solidFill>
                  <a:schemeClr val="dk1"/>
                </a:solidFill>
                <a:latin typeface="Arial"/>
                <a:ea typeface="Arial"/>
                <a:cs typeface="Arial"/>
                <a:sym typeface="Arial"/>
              </a:rPr>
              <a:t>、手段を目的とする消費</a:t>
            </a:r>
          </a:p>
          <a:p>
            <a:pPr marL="0" marR="0" lvl="0" indent="0" algn="l" rtl="0">
              <a:lnSpc>
                <a:spcPct val="100000"/>
              </a:lnSpc>
              <a:spcBef>
                <a:spcPts val="0"/>
              </a:spcBef>
              <a:spcAft>
                <a:spcPts val="0"/>
              </a:spcAft>
              <a:buClr>
                <a:schemeClr val="dk1"/>
              </a:buClr>
              <a:buFont typeface="Arial"/>
              <a:buNone/>
            </a:pPr>
            <a:endParaRPr sz="30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1400" b="0" i="0" u="none" strike="noStrike" cap="none" baseline="0"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1400" b="0" i="0" u="none" strike="noStrike" cap="none" baseline="0"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1400" b="0" i="0" u="none" strike="noStrike" cap="none" baseline="0"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1400" b="0" i="0" u="none" strike="noStrike" cap="none" baseline="0" dirty="0">
              <a:solidFill>
                <a:srgbClr val="000000"/>
              </a:solidFill>
              <a:latin typeface="Arial"/>
              <a:ea typeface="Arial"/>
              <a:cs typeface="Arial"/>
              <a:sym typeface="Arial"/>
            </a:endParaRPr>
          </a:p>
        </p:txBody>
      </p:sp>
      <p:sp>
        <p:nvSpPr>
          <p:cNvPr id="244" name="Shape 244"/>
          <p:cNvSpPr/>
          <p:nvPr/>
        </p:nvSpPr>
        <p:spPr>
          <a:xfrm>
            <a:off x="455050" y="1575034"/>
            <a:ext cx="2190599" cy="477899"/>
          </a:xfrm>
          <a:prstGeom prst="roundRect">
            <a:avLst>
              <a:gd name="adj" fmla="val 16667"/>
            </a:avLst>
          </a:prstGeom>
          <a:noFill/>
          <a:ln w="25400" cap="flat" cmpd="sng">
            <a:solidFill>
              <a:schemeClr val="accent3"/>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baseline="0">
              <a:solidFill>
                <a:schemeClr val="dk1"/>
              </a:solidFill>
              <a:latin typeface="Arial"/>
              <a:ea typeface="Arial"/>
              <a:cs typeface="Arial"/>
              <a:sym typeface="Arial"/>
            </a:endParaRPr>
          </a:p>
        </p:txBody>
      </p:sp>
      <p:sp>
        <p:nvSpPr>
          <p:cNvPr id="245" name="Shape 245"/>
          <p:cNvSpPr/>
          <p:nvPr/>
        </p:nvSpPr>
        <p:spPr>
          <a:xfrm>
            <a:off x="455049" y="3297589"/>
            <a:ext cx="2190599" cy="477899"/>
          </a:xfrm>
          <a:prstGeom prst="roundRect">
            <a:avLst>
              <a:gd name="adj" fmla="val 16667"/>
            </a:avLst>
          </a:prstGeom>
          <a:noFill/>
          <a:ln w="25400" cap="flat" cmpd="sng">
            <a:solidFill>
              <a:schemeClr val="accent3"/>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baseline="0">
              <a:solidFill>
                <a:schemeClr val="dk1"/>
              </a:solidFill>
              <a:latin typeface="Arial"/>
              <a:ea typeface="Arial"/>
              <a:cs typeface="Arial"/>
              <a:sym typeface="Arial"/>
            </a:endParaRP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消費の種類②</a:t>
            </a:r>
          </a:p>
        </p:txBody>
      </p:sp>
      <p:sp>
        <p:nvSpPr>
          <p:cNvPr id="251" name="Shape 251"/>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endParaRPr lang="en-US" altLang="ja-JP" sz="3000" dirty="0" smtClean="0">
              <a:solidFill>
                <a:schemeClr val="dk1"/>
              </a:solidFill>
            </a:endParaRPr>
          </a:p>
          <a:p>
            <a:pPr marL="0" marR="0" lvl="0" indent="0" algn="l" rtl="0">
              <a:lnSpc>
                <a:spcPct val="100000"/>
              </a:lnSpc>
              <a:spcBef>
                <a:spcPts val="0"/>
              </a:spcBef>
              <a:spcAft>
                <a:spcPts val="0"/>
              </a:spcAft>
              <a:buClr>
                <a:schemeClr val="dk1"/>
              </a:buClr>
              <a:buSzPct val="25000"/>
              <a:buFont typeface="Arial"/>
              <a:buNone/>
            </a:pPr>
            <a:r>
              <a:rPr lang="ja-JP" altLang="en-US" sz="3000" dirty="0" smtClean="0">
                <a:solidFill>
                  <a:schemeClr val="dk1"/>
                </a:solidFill>
              </a:rPr>
              <a:t>記号的</a:t>
            </a:r>
            <a:r>
              <a:rPr lang="ja" sz="3000" b="0" i="0" u="none" strike="noStrike" cap="none" baseline="0" dirty="0" smtClean="0">
                <a:solidFill>
                  <a:schemeClr val="dk1"/>
                </a:solidFill>
                <a:latin typeface="Arial"/>
                <a:ea typeface="Arial"/>
                <a:cs typeface="Arial"/>
                <a:sym typeface="Arial"/>
              </a:rPr>
              <a:t>消費</a:t>
            </a:r>
            <a:endParaRPr lang="ja" sz="30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dirty="0">
                <a:solidFill>
                  <a:schemeClr val="dk1"/>
                </a:solidFill>
                <a:latin typeface="Arial"/>
                <a:ea typeface="Arial"/>
                <a:cs typeface="Arial"/>
                <a:sym typeface="Arial"/>
              </a:rPr>
              <a:t>社会的な意味づけに価値を見出して</a:t>
            </a:r>
            <a:r>
              <a:rPr lang="ja" sz="3000" dirty="0">
                <a:solidFill>
                  <a:schemeClr val="dk1"/>
                </a:solidFill>
              </a:rPr>
              <a:t>行う</a:t>
            </a:r>
            <a:r>
              <a:rPr lang="ja" sz="3000" b="0" i="0" u="none" strike="noStrike" cap="none" baseline="0" dirty="0">
                <a:solidFill>
                  <a:schemeClr val="dk1"/>
                </a:solidFill>
                <a:latin typeface="Arial"/>
                <a:ea typeface="Arial"/>
                <a:cs typeface="Arial"/>
                <a:sym typeface="Arial"/>
              </a:rPr>
              <a:t>消費</a:t>
            </a:r>
          </a:p>
          <a:p>
            <a:pPr marL="0" marR="0" lvl="0" indent="0" algn="l" rtl="0">
              <a:lnSpc>
                <a:spcPct val="100000"/>
              </a:lnSpc>
              <a:spcBef>
                <a:spcPts val="0"/>
              </a:spcBef>
              <a:spcAft>
                <a:spcPts val="0"/>
              </a:spcAft>
              <a:buClr>
                <a:schemeClr val="dk1"/>
              </a:buClr>
              <a:buFont typeface="Arial"/>
              <a:buNone/>
            </a:pPr>
            <a:endParaRPr sz="1400" b="0" i="0" u="none" strike="noStrike" cap="none" baseline="0"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dirty="0">
                <a:solidFill>
                  <a:schemeClr val="dk1"/>
                </a:solidFill>
                <a:latin typeface="Arial"/>
                <a:ea typeface="Arial"/>
                <a:cs typeface="Arial"/>
                <a:sym typeface="Arial"/>
              </a:rPr>
              <a:t>誇示的消費</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dirty="0">
                <a:solidFill>
                  <a:schemeClr val="dk1"/>
                </a:solidFill>
                <a:latin typeface="Arial"/>
                <a:ea typeface="Arial"/>
                <a:cs typeface="Arial"/>
                <a:sym typeface="Arial"/>
              </a:rPr>
              <a:t>見せびらかすために行う消費</a:t>
            </a:r>
          </a:p>
          <a:p>
            <a:pPr marL="0" marR="0" lvl="0" indent="0" algn="l" rtl="0">
              <a:lnSpc>
                <a:spcPct val="100000"/>
              </a:lnSpc>
              <a:spcBef>
                <a:spcPts val="0"/>
              </a:spcBef>
              <a:spcAft>
                <a:spcPts val="0"/>
              </a:spcAft>
              <a:buClr>
                <a:schemeClr val="dk1"/>
              </a:buClr>
              <a:buFont typeface="Arial"/>
              <a:buNone/>
            </a:pPr>
            <a:endParaRPr sz="24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dirty="0">
              <a:solidFill>
                <a:schemeClr val="dk1"/>
              </a:solidFill>
              <a:latin typeface="Arial"/>
              <a:ea typeface="Arial"/>
              <a:cs typeface="Arial"/>
              <a:sym typeface="Arial"/>
            </a:endParaRPr>
          </a:p>
        </p:txBody>
      </p:sp>
      <p:sp>
        <p:nvSpPr>
          <p:cNvPr id="252" name="Shape 252"/>
          <p:cNvSpPr/>
          <p:nvPr/>
        </p:nvSpPr>
        <p:spPr>
          <a:xfrm>
            <a:off x="435350" y="3309200"/>
            <a:ext cx="2169300" cy="477899"/>
          </a:xfrm>
          <a:prstGeom prst="roundRect">
            <a:avLst>
              <a:gd name="adj" fmla="val 16667"/>
            </a:avLst>
          </a:prstGeom>
          <a:noFill/>
          <a:ln w="25400" cap="flat" cmpd="sng">
            <a:solidFill>
              <a:schemeClr val="accent3"/>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baseline="0">
              <a:solidFill>
                <a:schemeClr val="dk1"/>
              </a:solidFill>
              <a:latin typeface="Arial"/>
              <a:ea typeface="Arial"/>
              <a:cs typeface="Arial"/>
              <a:sym typeface="Arial"/>
            </a:endParaRPr>
          </a:p>
        </p:txBody>
      </p:sp>
      <p:sp>
        <p:nvSpPr>
          <p:cNvPr id="253" name="Shape 253"/>
          <p:cNvSpPr/>
          <p:nvPr/>
        </p:nvSpPr>
        <p:spPr>
          <a:xfrm>
            <a:off x="435350" y="1723451"/>
            <a:ext cx="2169300" cy="477899"/>
          </a:xfrm>
          <a:prstGeom prst="roundRect">
            <a:avLst>
              <a:gd name="adj" fmla="val 16667"/>
            </a:avLst>
          </a:prstGeom>
          <a:noFill/>
          <a:ln w="25400" cap="flat" cmpd="sng">
            <a:solidFill>
              <a:schemeClr val="accent3"/>
            </a:solidFill>
            <a:prstDash val="solid"/>
            <a:round/>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3000">
              <a:solidFill>
                <a:schemeClr val="dk1"/>
              </a:solidFill>
            </a:endParaRP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Shape 258"/>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仮説②</a:t>
            </a:r>
          </a:p>
        </p:txBody>
      </p:sp>
      <p:sp>
        <p:nvSpPr>
          <p:cNvPr id="259" name="Shape 259"/>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Font typeface="Arial"/>
              <a:buNone/>
            </a:pPr>
            <a:endParaRPr sz="34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400" b="0" i="0" u="none" strike="noStrike" cap="none" baseline="0">
                <a:solidFill>
                  <a:schemeClr val="dk1"/>
                </a:solidFill>
                <a:latin typeface="Arial"/>
                <a:ea typeface="Arial"/>
                <a:cs typeface="Arial"/>
                <a:sym typeface="Arial"/>
              </a:rPr>
              <a:t>意味的消費・機能的消費ではランキングが効果的である。</a:t>
            </a:r>
          </a:p>
          <a:p>
            <a:pPr marL="0" marR="0" lvl="0" indent="0" algn="l" rtl="0">
              <a:lnSpc>
                <a:spcPct val="100000"/>
              </a:lnSpc>
              <a:spcBef>
                <a:spcPts val="0"/>
              </a:spcBef>
              <a:spcAft>
                <a:spcPts val="0"/>
              </a:spcAft>
              <a:buClr>
                <a:schemeClr val="dk1"/>
              </a:buClr>
              <a:buFont typeface="Arial"/>
              <a:buNone/>
            </a:pPr>
            <a:endParaRPr sz="34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400" b="0" i="0" u="none" strike="noStrike" cap="none" baseline="0">
                <a:solidFill>
                  <a:schemeClr val="dk1"/>
                </a:solidFill>
                <a:latin typeface="Arial"/>
                <a:ea typeface="Arial"/>
                <a:cs typeface="Arial"/>
                <a:sym typeface="Arial"/>
              </a:rPr>
              <a:t>記号的消費・誇示的消費ではランキングは効果的ではない。</a:t>
            </a:r>
          </a:p>
          <a:p>
            <a:pPr marL="0" marR="0" lvl="0" indent="0" algn="l" rtl="0">
              <a:lnSpc>
                <a:spcPct val="100000"/>
              </a:lnSpc>
              <a:spcBef>
                <a:spcPts val="0"/>
              </a:spcBef>
              <a:spcAft>
                <a:spcPts val="0"/>
              </a:spcAft>
              <a:buClr>
                <a:schemeClr val="dk1"/>
              </a:buClr>
              <a:buFont typeface="Arial"/>
              <a:buNone/>
            </a:pPr>
            <a:endParaRPr sz="34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400" b="0" i="0" u="none" strike="noStrike" cap="none" baseline="0">
              <a:solidFill>
                <a:schemeClr val="dk1"/>
              </a:solidFill>
              <a:latin typeface="Arial"/>
              <a:ea typeface="Arial"/>
              <a:cs typeface="Arial"/>
              <a:sym typeface="Arial"/>
            </a:endParaRP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Shape 264"/>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今後の課題</a:t>
            </a:r>
          </a:p>
        </p:txBody>
      </p:sp>
      <p:sp>
        <p:nvSpPr>
          <p:cNvPr id="265" name="Shape 265"/>
          <p:cNvSpPr txBox="1">
            <a:spLocks noGrp="1"/>
          </p:cNvSpPr>
          <p:nvPr>
            <p:ph type="body" idx="1"/>
          </p:nvPr>
        </p:nvSpPr>
        <p:spPr>
          <a:xfrm>
            <a:off x="404571" y="1292249"/>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・消費の種類についてしっかり研究ができていないため、もう一度適切な分類わけについて検討をすべきである。</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rgbClr val="000000"/>
                </a:solidFill>
                <a:latin typeface="Arial"/>
                <a:ea typeface="Arial"/>
                <a:cs typeface="Arial"/>
                <a:sym typeface="Arial"/>
              </a:rPr>
              <a:t>・消費の種類とバンドワゴン効果、スノッブ効果の関連の根拠がないため、研究する必要がある。</a:t>
            </a:r>
          </a:p>
          <a:p>
            <a:pPr marL="0" marR="0" lvl="0" indent="0" algn="l" rtl="0">
              <a:lnSpc>
                <a:spcPct val="100000"/>
              </a:lnSpc>
              <a:spcBef>
                <a:spcPts val="0"/>
              </a:spcBef>
              <a:spcAft>
                <a:spcPts val="0"/>
              </a:spcAft>
              <a:buClr>
                <a:schemeClr val="dk1"/>
              </a:buClr>
              <a:buFont typeface="Arial"/>
              <a:buNone/>
            </a:pPr>
            <a:endParaRPr sz="2400" b="0" i="0" u="none" strike="noStrike" cap="none" baseline="0">
              <a:solidFill>
                <a:srgbClr val="000000"/>
              </a:solidFill>
              <a:latin typeface="Arial"/>
              <a:ea typeface="Arial"/>
              <a:cs typeface="Arial"/>
              <a:sym typeface="Arial"/>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研究要約</a:t>
            </a:r>
          </a:p>
        </p:txBody>
      </p:sp>
      <p:sp>
        <p:nvSpPr>
          <p:cNvPr id="54" name="Shape 54"/>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ランキングの現状</a:t>
            </a:r>
            <a:r>
              <a:rPr lang="ja" sz="3000">
                <a:solidFill>
                  <a:schemeClr val="dk1"/>
                </a:solidFill>
              </a:rPr>
              <a:t>と効果</a:t>
            </a:r>
            <a:r>
              <a:rPr lang="ja" sz="3000" b="0" i="0" u="none" strike="noStrike" cap="none" baseline="0">
                <a:solidFill>
                  <a:schemeClr val="dk1"/>
                </a:solidFill>
                <a:latin typeface="Arial"/>
                <a:ea typeface="Arial"/>
                <a:cs typeface="Arial"/>
                <a:sym typeface="Arial"/>
              </a:rPr>
              <a:t>を分析。</a:t>
            </a:r>
          </a:p>
          <a:p>
            <a:pPr marL="0" marR="0" lvl="0" indent="0" algn="l" rtl="0">
              <a:lnSpc>
                <a:spcPct val="100000"/>
              </a:lnSpc>
              <a:spcBef>
                <a:spcPts val="0"/>
              </a:spcBef>
              <a:spcAft>
                <a:spcPts val="0"/>
              </a:spcAft>
              <a:buClr>
                <a:schemeClr val="dk1"/>
              </a:buClr>
              <a:buFont typeface="Arial"/>
              <a:buNone/>
            </a:pPr>
            <a:endParaRPr sz="3000">
              <a:solidFill>
                <a:schemeClr val="dk1"/>
              </a:solidFil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どのような消費の種類に対して、ランキングが効果的であるかを研究し、今後のランキングの使い方を提案。</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Shape 270"/>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参考文献</a:t>
            </a:r>
          </a:p>
        </p:txBody>
      </p:sp>
      <p:sp>
        <p:nvSpPr>
          <p:cNvPr id="271" name="Shape 271"/>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lvl="0">
              <a:buSzPct val="25000"/>
            </a:pPr>
            <a:endParaRPr lang="en-US" altLang="ja" dirty="0" smtClean="0">
              <a:solidFill>
                <a:schemeClr val="dk1"/>
              </a:solidFill>
            </a:endParaRPr>
          </a:p>
          <a:p>
            <a:pPr lvl="0">
              <a:buSzPct val="25000"/>
            </a:pPr>
            <a:r>
              <a:rPr lang="ja" altLang="ja-JP" dirty="0" smtClean="0">
                <a:solidFill>
                  <a:schemeClr val="dk1"/>
                </a:solidFill>
              </a:rPr>
              <a:t>新井</a:t>
            </a:r>
            <a:r>
              <a:rPr lang="ja" altLang="ja-JP" dirty="0">
                <a:solidFill>
                  <a:schemeClr val="dk1"/>
                </a:solidFill>
              </a:rPr>
              <a:t>健、難波和明（2008）『消費者によるオンライン評価の購買意思決定に与える影響の実験調査』</a:t>
            </a:r>
          </a:p>
          <a:p>
            <a:pPr lvl="0">
              <a:buSzPct val="25000"/>
            </a:pPr>
            <a:r>
              <a:rPr lang="ja" altLang="ja-JP" u="sng" dirty="0">
                <a:solidFill>
                  <a:schemeClr val="hlink"/>
                </a:solidFill>
              </a:rPr>
              <a:t>https://www.tus.ac.jp/ridai/doc/ji/RIJIA01Detail.php?kin=soc&amp;no=64393</a:t>
            </a:r>
          </a:p>
          <a:p>
            <a:pPr lvl="0">
              <a:buSzPct val="25000"/>
            </a:pPr>
            <a:endParaRPr lang="en-US" altLang="ja-JP" dirty="0" smtClean="0">
              <a:solidFill>
                <a:schemeClr val="dk1"/>
              </a:solidFill>
            </a:endParaRPr>
          </a:p>
          <a:p>
            <a:pPr lvl="0">
              <a:buSzPct val="25000"/>
            </a:pPr>
            <a:r>
              <a:rPr lang="ja-JP" altLang="en-US" dirty="0" smtClean="0">
                <a:solidFill>
                  <a:schemeClr val="dk1"/>
                </a:solidFill>
              </a:rPr>
              <a:t>金</a:t>
            </a:r>
            <a:r>
              <a:rPr lang="ja-JP" altLang="en-US" dirty="0">
                <a:solidFill>
                  <a:schemeClr val="dk1"/>
                </a:solidFill>
              </a:rPr>
              <a:t>貞明（</a:t>
            </a:r>
            <a:r>
              <a:rPr lang="en-US" altLang="ja-JP" dirty="0">
                <a:solidFill>
                  <a:schemeClr val="dk1"/>
                </a:solidFill>
              </a:rPr>
              <a:t>2002</a:t>
            </a:r>
            <a:r>
              <a:rPr lang="ja-JP" altLang="en-US" dirty="0">
                <a:solidFill>
                  <a:schemeClr val="dk1"/>
                </a:solidFill>
              </a:rPr>
              <a:t>）</a:t>
            </a:r>
            <a:r>
              <a:rPr lang="en-US" altLang="ja-JP" dirty="0">
                <a:solidFill>
                  <a:schemeClr val="dk1"/>
                </a:solidFill>
              </a:rPr>
              <a:t>『</a:t>
            </a:r>
            <a:r>
              <a:rPr lang="ja-JP" altLang="en-US" dirty="0">
                <a:solidFill>
                  <a:schemeClr val="dk1"/>
                </a:solidFill>
              </a:rPr>
              <a:t>消費者間の相互作用による影響に関する研究</a:t>
            </a:r>
            <a:r>
              <a:rPr lang="en-US" altLang="ja-JP" dirty="0">
                <a:solidFill>
                  <a:schemeClr val="dk1"/>
                </a:solidFill>
              </a:rPr>
              <a:t>』</a:t>
            </a:r>
            <a:r>
              <a:rPr lang="ja-JP" altLang="en-US" dirty="0">
                <a:solidFill>
                  <a:schemeClr val="dk1"/>
                </a:solidFill>
              </a:rPr>
              <a:t>大学院研究年報第</a:t>
            </a:r>
            <a:r>
              <a:rPr lang="en-US" altLang="ja-JP" dirty="0">
                <a:solidFill>
                  <a:schemeClr val="dk1"/>
                </a:solidFill>
              </a:rPr>
              <a:t>31</a:t>
            </a:r>
            <a:r>
              <a:rPr lang="ja-JP" altLang="en-US" dirty="0" smtClean="0">
                <a:solidFill>
                  <a:schemeClr val="dk1"/>
                </a:solidFill>
              </a:rPr>
              <a:t>号</a:t>
            </a:r>
            <a:endParaRPr lang="ja-JP" altLang="en-US" dirty="0">
              <a:solidFill>
                <a:schemeClr val="dk1"/>
              </a:solidFill>
            </a:endParaRPr>
          </a:p>
          <a:p>
            <a:pPr marL="0" marR="0" lvl="0" indent="0" algn="l" rtl="0">
              <a:lnSpc>
                <a:spcPct val="100000"/>
              </a:lnSpc>
              <a:spcBef>
                <a:spcPts val="0"/>
              </a:spcBef>
              <a:spcAft>
                <a:spcPts val="0"/>
              </a:spcAft>
              <a:buClr>
                <a:schemeClr val="dk1"/>
              </a:buClr>
              <a:buFont typeface="Arial"/>
              <a:buNone/>
            </a:pPr>
            <a:endParaRPr sz="1400" b="0" i="0" u="sng" strike="noStrike" cap="none" baseline="0" dirty="0">
              <a:solidFill>
                <a:schemeClr val="hlink"/>
              </a:solidFill>
              <a:latin typeface="Arial"/>
              <a:ea typeface="Arial"/>
              <a:cs typeface="Arial"/>
              <a:sym typeface="Arial"/>
              <a:hlinkClick r:id="rId3"/>
            </a:endParaRPr>
          </a:p>
          <a:p>
            <a:pPr marL="0" marR="0" lvl="0" indent="0" algn="l" rtl="0">
              <a:lnSpc>
                <a:spcPct val="100000"/>
              </a:lnSpc>
              <a:spcBef>
                <a:spcPts val="0"/>
              </a:spcBef>
              <a:spcAft>
                <a:spcPts val="0"/>
              </a:spcAft>
              <a:buClr>
                <a:schemeClr val="dk1"/>
              </a:buClr>
              <a:buSzPct val="25000"/>
              <a:buFont typeface="Arial"/>
              <a:buNone/>
            </a:pPr>
            <a:r>
              <a:rPr lang="ja" dirty="0">
                <a:solidFill>
                  <a:schemeClr val="dk1"/>
                </a:solidFill>
              </a:rPr>
              <a:t>高美鳳アリス、井上哲造(2009)『ランキング情報の選択行動に与える効果の測定～要約性とカテゴリ想像からなるメディア性の検討～』マーケティングジャーナル</a:t>
            </a:r>
          </a:p>
          <a:p>
            <a:pPr marL="0" marR="0" lvl="0" indent="0" algn="l" rtl="0">
              <a:lnSpc>
                <a:spcPct val="100000"/>
              </a:lnSpc>
              <a:spcBef>
                <a:spcPts val="0"/>
              </a:spcBef>
              <a:spcAft>
                <a:spcPts val="0"/>
              </a:spcAft>
              <a:buClr>
                <a:schemeClr val="dk1"/>
              </a:buClr>
              <a:buFont typeface="Arial"/>
              <a:buNone/>
            </a:pPr>
            <a:endParaRPr dirty="0">
              <a:solidFill>
                <a:schemeClr val="dk1"/>
              </a:solidFill>
            </a:endParaRPr>
          </a:p>
          <a:p>
            <a:pPr marL="0" marR="0" lvl="0" indent="0" algn="l" rtl="0">
              <a:lnSpc>
                <a:spcPct val="100000"/>
              </a:lnSpc>
              <a:spcBef>
                <a:spcPts val="0"/>
              </a:spcBef>
              <a:spcAft>
                <a:spcPts val="0"/>
              </a:spcAft>
              <a:buClr>
                <a:schemeClr val="dk1"/>
              </a:buClr>
              <a:buSzPct val="25000"/>
              <a:buFont typeface="Arial"/>
              <a:buNone/>
            </a:pPr>
            <a:r>
              <a:rPr lang="ja" dirty="0">
                <a:solidFill>
                  <a:schemeClr val="dk1"/>
                </a:solidFill>
              </a:rPr>
              <a:t>竹内淑恵（2013）『</a:t>
            </a:r>
            <a:r>
              <a:rPr lang="ja" sz="1400" b="0" i="0" u="none" strike="noStrike" cap="none" baseline="0" dirty="0">
                <a:solidFill>
                  <a:schemeClr val="dk1"/>
                </a:solidFill>
                <a:latin typeface="Arial"/>
                <a:ea typeface="Arial"/>
                <a:cs typeface="Arial"/>
                <a:sym typeface="Arial"/>
              </a:rPr>
              <a:t>No1表示による広告効果</a:t>
            </a:r>
            <a:r>
              <a:rPr lang="ja" dirty="0" smtClean="0">
                <a:solidFill>
                  <a:schemeClr val="dk1"/>
                </a:solidFill>
              </a:rPr>
              <a:t>』</a:t>
            </a:r>
            <a:r>
              <a:rPr lang="ja" sz="1400" b="0" i="0" u="sng" strike="noStrike" cap="none" baseline="0" dirty="0" smtClean="0">
                <a:solidFill>
                  <a:schemeClr val="hlink"/>
                </a:solidFill>
                <a:latin typeface="Arial"/>
                <a:ea typeface="Arial"/>
                <a:cs typeface="Arial"/>
                <a:sym typeface="Arial"/>
                <a:hlinkClick r:id="rId4"/>
              </a:rPr>
              <a:t>http</a:t>
            </a:r>
            <a:r>
              <a:rPr lang="ja" sz="1400" b="0" i="0" u="sng" strike="noStrike" cap="none" baseline="0" dirty="0">
                <a:solidFill>
                  <a:schemeClr val="hlink"/>
                </a:solidFill>
                <a:latin typeface="Arial"/>
                <a:ea typeface="Arial"/>
                <a:cs typeface="Arial"/>
                <a:sym typeface="Arial"/>
                <a:hlinkClick r:id="rId4"/>
              </a:rPr>
              <a:t>://riim.ws.hosei.ac.jp/wp-content/uploads/2014/07/201303_Takeuchi.pdf#search='No1%E8%A1%A8%E7%A4%BA%E3%81%AB%E3%82%88%E3%82%8B%E5%BA%83%E5%91%8A%E5%8A%B9%E6%9E%9C'</a:t>
            </a:r>
          </a:p>
          <a:p>
            <a:pPr marL="0" marR="0" lvl="0" indent="0" algn="l" rtl="0">
              <a:lnSpc>
                <a:spcPct val="100000"/>
              </a:lnSpc>
              <a:spcBef>
                <a:spcPts val="0"/>
              </a:spcBef>
              <a:spcAft>
                <a:spcPts val="0"/>
              </a:spcAft>
              <a:buClr>
                <a:schemeClr val="dk1"/>
              </a:buClr>
              <a:buFont typeface="Arial"/>
              <a:buNone/>
            </a:pPr>
            <a:endParaRPr dirty="0">
              <a:solidFill>
                <a:schemeClr val="dk1"/>
              </a:solidFill>
            </a:endParaRPr>
          </a:p>
          <a:p>
            <a:pPr marL="0" marR="0" lvl="0" indent="0" algn="l" rtl="0">
              <a:lnSpc>
                <a:spcPct val="100000"/>
              </a:lnSpc>
              <a:spcBef>
                <a:spcPts val="0"/>
              </a:spcBef>
              <a:spcAft>
                <a:spcPts val="0"/>
              </a:spcAft>
              <a:buClr>
                <a:schemeClr val="dk1"/>
              </a:buClr>
              <a:buFont typeface="Arial"/>
              <a:buNone/>
            </a:pPr>
            <a:endParaRPr sz="1400" b="0" i="0" u="none" strike="noStrike" cap="none" baseline="0" dirty="0">
              <a:solidFill>
                <a:schemeClr val="dk1"/>
              </a:solidFill>
              <a:latin typeface="Arial"/>
              <a:ea typeface="Arial"/>
              <a:cs typeface="Arial"/>
              <a:sym typeface="Arial"/>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はじめに</a:t>
            </a:r>
          </a:p>
        </p:txBody>
      </p:sp>
      <p:sp>
        <p:nvSpPr>
          <p:cNvPr id="60" name="Shape 60"/>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何を買うか、食べるか迷った際に</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『人気No.1』といったランキングを参考に</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商品を選んだことはありませんか？</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店内では・・・</a:t>
            </a:r>
          </a:p>
        </p:txBody>
      </p:sp>
      <p:sp>
        <p:nvSpPr>
          <p:cNvPr id="66" name="Shape 66"/>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 </a:t>
            </a:r>
          </a:p>
        </p:txBody>
      </p:sp>
      <p:pic>
        <p:nvPicPr>
          <p:cNvPr id="67" name="Shape 67"/>
          <p:cNvPicPr preferRelativeResize="0"/>
          <p:nvPr/>
        </p:nvPicPr>
        <p:blipFill rotWithShape="1">
          <a:blip r:embed="rId3">
            <a:alphaModFix/>
          </a:blip>
          <a:srcRect l="19880" t="21862" r="12083" b="21862"/>
          <a:stretch/>
        </p:blipFill>
        <p:spPr>
          <a:xfrm>
            <a:off x="519189" y="2918663"/>
            <a:ext cx="1996099" cy="1238222"/>
          </a:xfrm>
          <a:prstGeom prst="rect">
            <a:avLst/>
          </a:prstGeom>
          <a:noFill/>
          <a:ln>
            <a:noFill/>
          </a:ln>
        </p:spPr>
      </p:pic>
      <p:pic>
        <p:nvPicPr>
          <p:cNvPr id="68" name="Shape 68"/>
          <p:cNvPicPr preferRelativeResize="0"/>
          <p:nvPr/>
        </p:nvPicPr>
        <p:blipFill rotWithShape="1">
          <a:blip r:embed="rId4">
            <a:alphaModFix/>
          </a:blip>
          <a:srcRect/>
          <a:stretch/>
        </p:blipFill>
        <p:spPr>
          <a:xfrm>
            <a:off x="519189" y="1224375"/>
            <a:ext cx="1996099" cy="1557516"/>
          </a:xfrm>
          <a:prstGeom prst="rect">
            <a:avLst/>
          </a:prstGeom>
          <a:noFill/>
          <a:ln>
            <a:noFill/>
          </a:ln>
        </p:spPr>
      </p:pic>
      <p:pic>
        <p:nvPicPr>
          <p:cNvPr id="69" name="Shape 69"/>
          <p:cNvPicPr preferRelativeResize="0"/>
          <p:nvPr/>
        </p:nvPicPr>
        <p:blipFill rotWithShape="1">
          <a:blip r:embed="rId5">
            <a:alphaModFix/>
          </a:blip>
          <a:srcRect/>
          <a:stretch/>
        </p:blipFill>
        <p:spPr>
          <a:xfrm>
            <a:off x="2773935" y="1200150"/>
            <a:ext cx="2201850" cy="2970400"/>
          </a:xfrm>
          <a:prstGeom prst="rect">
            <a:avLst/>
          </a:prstGeom>
          <a:noFill/>
          <a:ln>
            <a:noFill/>
          </a:ln>
        </p:spPr>
      </p:pic>
      <p:sp>
        <p:nvSpPr>
          <p:cNvPr id="70" name="Shape 70"/>
          <p:cNvSpPr/>
          <p:nvPr/>
        </p:nvSpPr>
        <p:spPr>
          <a:xfrm>
            <a:off x="457199" y="4317882"/>
            <a:ext cx="5285311" cy="52321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ja" sz="2800" b="0" i="0" u="none" strike="noStrike" cap="none" baseline="0">
                <a:solidFill>
                  <a:schemeClr val="dk1"/>
                </a:solidFill>
                <a:latin typeface="Arial"/>
                <a:ea typeface="Arial"/>
                <a:cs typeface="Arial"/>
                <a:sym typeface="Arial"/>
              </a:rPr>
              <a:t>➡ランキングがあふれている</a:t>
            </a:r>
          </a:p>
        </p:txBody>
      </p:sp>
      <p:pic>
        <p:nvPicPr>
          <p:cNvPr id="71" name="Shape 71"/>
          <p:cNvPicPr preferRelativeResize="0"/>
          <p:nvPr/>
        </p:nvPicPr>
        <p:blipFill rotWithShape="1">
          <a:blip r:embed="rId6">
            <a:alphaModFix/>
          </a:blip>
          <a:srcRect/>
          <a:stretch/>
        </p:blipFill>
        <p:spPr>
          <a:xfrm>
            <a:off x="5201019" y="1508133"/>
            <a:ext cx="3531648" cy="2354431"/>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ランキング</a:t>
            </a:r>
          </a:p>
        </p:txBody>
      </p:sp>
      <p:sp>
        <p:nvSpPr>
          <p:cNvPr id="77" name="Shape 77"/>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ここで扱う「ランキング」とは…</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あるカテゴリー内で順位づけを行い、店舗側が消費者に認知されるように店頭で表示したもの</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Font typeface="Arial"/>
              <a:buNone/>
            </a:pPr>
            <a:endParaRPr sz="3600" b="1" i="0" u="none" strike="noStrike" cap="none" baseline="0">
              <a:solidFill>
                <a:schemeClr val="lt1"/>
              </a:solidFill>
              <a:latin typeface="Arial"/>
              <a:ea typeface="Arial"/>
              <a:cs typeface="Arial"/>
              <a:sym typeface="Arial"/>
            </a:endParaRPr>
          </a:p>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問題意識</a:t>
            </a:r>
          </a:p>
        </p:txBody>
      </p:sp>
      <p:sp>
        <p:nvSpPr>
          <p:cNvPr id="83" name="Shape 83"/>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ランキングが使用されているが…</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ランキング導入による実際の効果はメリットだけなのか？デメリットはないのか？</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p:txBody>
      </p:sp>
      <p:pic>
        <p:nvPicPr>
          <p:cNvPr id="84" name="Shape 84"/>
          <p:cNvPicPr preferRelativeResize="0"/>
          <p:nvPr/>
        </p:nvPicPr>
        <p:blipFill rotWithShape="1">
          <a:blip r:embed="rId3">
            <a:alphaModFix/>
          </a:blip>
          <a:srcRect/>
          <a:stretch/>
        </p:blipFill>
        <p:spPr>
          <a:xfrm>
            <a:off x="6924502" y="3201233"/>
            <a:ext cx="973910" cy="1811825"/>
          </a:xfrm>
          <a:prstGeom prst="rect">
            <a:avLst/>
          </a:prstGeom>
          <a:noFill/>
          <a:ln>
            <a:noFill/>
          </a:ln>
        </p:spPr>
      </p:pic>
      <p:pic>
        <p:nvPicPr>
          <p:cNvPr id="85" name="Shape 85"/>
          <p:cNvPicPr preferRelativeResize="0"/>
          <p:nvPr/>
        </p:nvPicPr>
        <p:blipFill rotWithShape="1">
          <a:blip r:embed="rId4">
            <a:alphaModFix/>
          </a:blip>
          <a:srcRect/>
          <a:stretch/>
        </p:blipFill>
        <p:spPr>
          <a:xfrm>
            <a:off x="5371342" y="3427301"/>
            <a:ext cx="1359688" cy="1359688"/>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ja" sz="3600" b="1">
                <a:solidFill>
                  <a:srgbClr val="FFFFFF"/>
                </a:solidFill>
              </a:rPr>
              <a:t>研究目的</a:t>
            </a:r>
          </a:p>
        </p:txBody>
      </p:sp>
      <p:sp>
        <p:nvSpPr>
          <p:cNvPr id="91" name="Shape 91"/>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endParaRPr sz="3000"/>
          </a:p>
          <a:p>
            <a:pPr rtl="0">
              <a:spcBef>
                <a:spcPts val="0"/>
              </a:spcBef>
              <a:buNone/>
            </a:pPr>
            <a:r>
              <a:rPr lang="ja" sz="3000"/>
              <a:t>店頭でのランキング表示による店舗側のメリット・デメリットを明らかにし、消費の種類別の効果的な使い分けを提案する。</a:t>
            </a:r>
          </a:p>
          <a:p>
            <a:pPr>
              <a:spcBef>
                <a:spcPts val="0"/>
              </a:spcBef>
              <a:buNone/>
            </a:pPr>
            <a:endParaRPr sz="3000"/>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ja" sz="3600" b="1" i="0" u="none" strike="noStrike" cap="none" baseline="0">
                <a:solidFill>
                  <a:schemeClr val="lt1"/>
                </a:solidFill>
                <a:latin typeface="Arial"/>
                <a:ea typeface="Arial"/>
                <a:cs typeface="Arial"/>
                <a:sym typeface="Arial"/>
              </a:rPr>
              <a:t>先行研究（１）</a:t>
            </a:r>
          </a:p>
        </p:txBody>
      </p:sp>
      <p:sp>
        <p:nvSpPr>
          <p:cNvPr id="97" name="Shape 97"/>
          <p:cNvSpPr txBox="1">
            <a:spLocks noGrp="1"/>
          </p:cNvSpPr>
          <p:nvPr>
            <p:ph type="body" idx="1"/>
          </p:nvPr>
        </p:nvSpPr>
        <p:spPr>
          <a:xfrm>
            <a:off x="457200" y="1200150"/>
            <a:ext cx="8229600" cy="37256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・商品に対する関与と判断力に、ランキングが一部関連がある</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・バンドワゴン効果・スノッブ効果が消費行動　　　　　　　　　　　　　　　　　に影響を及ぼす</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　　　　　　　　　　　　　　</a:t>
            </a: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高、井上（2009）</a:t>
            </a:r>
          </a:p>
          <a:p>
            <a:pPr marL="0" marR="0" lvl="0" indent="0" algn="l" rtl="0">
              <a:lnSpc>
                <a:spcPct val="100000"/>
              </a:lnSpc>
              <a:spcBef>
                <a:spcPts val="0"/>
              </a:spcBef>
              <a:spcAft>
                <a:spcPts val="0"/>
              </a:spcAft>
              <a:buClr>
                <a:schemeClr val="dk1"/>
              </a:buClr>
              <a:buSzPct val="25000"/>
              <a:buFont typeface="Arial"/>
              <a:buNone/>
            </a:pPr>
            <a:r>
              <a:rPr lang="ja" sz="1800" b="0" i="0" u="none" strike="noStrike" cap="none" baseline="0">
                <a:solidFill>
                  <a:schemeClr val="dk1"/>
                </a:solidFill>
                <a:latin typeface="Arial"/>
                <a:ea typeface="Arial"/>
                <a:cs typeface="Arial"/>
                <a:sym typeface="Arial"/>
              </a:rPr>
              <a:t>　　　　　　　　　　　　　</a:t>
            </a:r>
          </a:p>
          <a:p>
            <a:pPr marL="0" marR="0" lvl="0" indent="0" algn="l" rtl="0">
              <a:lnSpc>
                <a:spcPct val="100000"/>
              </a:lnSpc>
              <a:spcBef>
                <a:spcPts val="0"/>
              </a:spcBef>
              <a:spcAft>
                <a:spcPts val="0"/>
              </a:spcAft>
              <a:buClr>
                <a:schemeClr val="dk1"/>
              </a:buClr>
              <a:buSzPct val="25000"/>
              <a:buFont typeface="Arial"/>
              <a:buNone/>
            </a:pPr>
            <a:r>
              <a:rPr lang="ja" sz="1800" b="0" i="0" u="none" strike="noStrike" cap="none" baseline="0">
                <a:solidFill>
                  <a:schemeClr val="dk1"/>
                </a:solidFill>
                <a:latin typeface="Arial"/>
                <a:ea typeface="Arial"/>
                <a:cs typeface="Arial"/>
                <a:sym typeface="Arial"/>
              </a:rPr>
              <a:t>　　　　　　　　　　　　　　　　　　　　　　　　　　　　　　　　　　　　　　　　　　　　　　　　　　　　</a:t>
            </a:r>
            <a:r>
              <a:rPr lang="ja" sz="3000" b="0" i="0" u="none" strike="noStrike" cap="none" baseline="0">
                <a:solidFill>
                  <a:schemeClr val="dk1"/>
                </a:solidFill>
                <a:latin typeface="Arial"/>
                <a:ea typeface="Arial"/>
                <a:cs typeface="Arial"/>
                <a:sym typeface="Arial"/>
              </a:rPr>
              <a:t>　　　　　　　　　　　　　　　　　　　　　　　　</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ja" sz="3000" b="0" i="0" u="none" strike="noStrike" cap="none" baseline="0">
                <a:solidFill>
                  <a:schemeClr val="dk1"/>
                </a:solidFill>
                <a:latin typeface="Arial"/>
                <a:ea typeface="Arial"/>
                <a:cs typeface="Arial"/>
                <a:sym typeface="Arial"/>
              </a:rPr>
              <a:t>　</a:t>
            </a:r>
          </a:p>
        </p:txBody>
      </p:sp>
      <p:sp>
        <p:nvSpPr>
          <p:cNvPr id="98" name="Shape 98"/>
          <p:cNvSpPr txBox="1"/>
          <p:nvPr/>
        </p:nvSpPr>
        <p:spPr>
          <a:xfrm>
            <a:off x="5065550" y="3783975"/>
            <a:ext cx="3419998" cy="7385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99" name="Shape 99"/>
          <p:cNvSpPr txBox="1"/>
          <p:nvPr/>
        </p:nvSpPr>
        <p:spPr>
          <a:xfrm>
            <a:off x="0" y="0"/>
            <a:ext cx="3000000" cy="3000000"/>
          </a:xfrm>
          <a:prstGeom prst="rect">
            <a:avLst/>
          </a:prstGeom>
          <a:noFill/>
          <a:ln>
            <a:noFill/>
          </a:ln>
        </p:spPr>
        <p:txBody>
          <a:bodyPr lIns="91425" tIns="91425" rIns="91425" bIns="91425" anchor="ctr" anchorCtr="0">
            <a:noAutofit/>
          </a:bodyPr>
          <a:lstStyle/>
          <a:p>
            <a:pPr lvl="0" rtl="0">
              <a:spcBef>
                <a:spcPts val="0"/>
              </a:spcBef>
              <a:buNone/>
            </a:pPr>
            <a:r>
              <a:rPr lang="ja"/>
              <a:t> </a:t>
            </a:r>
          </a:p>
        </p:txBody>
      </p:sp>
    </p:spTree>
  </p:cSld>
  <p:clrMapOvr>
    <a:masterClrMapping/>
  </p:clrMapOvr>
  <p:transition spd="slow">
    <p:cut/>
  </p:transition>
</p:sld>
</file>

<file path=ppt/theme/theme1.xml><?xml version="1.0" encoding="utf-8"?>
<a:theme xmlns:a="http://schemas.openxmlformats.org/drawingml/2006/main" name="biz">
  <a:themeElements>
    <a:clrScheme name="Custom 233">
      <a:dk1>
        <a:srgbClr val="000000"/>
      </a:dk1>
      <a:lt1>
        <a:srgbClr val="FFFFFF"/>
      </a:lt1>
      <a:dk2>
        <a:srgbClr val="2388DB"/>
      </a:dk2>
      <a:lt2>
        <a:srgbClr val="BBD7F8"/>
      </a:lt2>
      <a:accent1>
        <a:srgbClr val="80B606"/>
      </a:accent1>
      <a:accent2>
        <a:srgbClr val="E29F1D"/>
      </a:accent2>
      <a:accent3>
        <a:srgbClr val="1D6FB2"/>
      </a:accent3>
      <a:accent4>
        <a:srgbClr val="3FAC98"/>
      </a:accent4>
      <a:accent5>
        <a:srgbClr val="5B57BB"/>
      </a:accent5>
      <a:accent6>
        <a:srgbClr val="D1505E"/>
      </a:accent6>
      <a:hlink>
        <a:srgbClr val="185DA2"/>
      </a:hlink>
      <a:folHlink>
        <a:srgbClr val="00487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1296</Words>
  <Application>Microsoft Office PowerPoint</Application>
  <PresentationFormat>画面に合わせる (16:9)</PresentationFormat>
  <Paragraphs>247</Paragraphs>
  <Slides>30</Slides>
  <Notes>30</Notes>
  <HiddenSlides>0</HiddenSlides>
  <MMClips>0</MMClips>
  <ScaleCrop>false</ScaleCrop>
  <HeadingPairs>
    <vt:vector size="4" baseType="variant">
      <vt:variant>
        <vt:lpstr>テーマ</vt:lpstr>
      </vt:variant>
      <vt:variant>
        <vt:i4>1</vt:i4>
      </vt:variant>
      <vt:variant>
        <vt:lpstr>スライド タイトル</vt:lpstr>
      </vt:variant>
      <vt:variant>
        <vt:i4>30</vt:i4>
      </vt:variant>
    </vt:vector>
  </HeadingPairs>
  <TitlesOfParts>
    <vt:vector size="31" baseType="lpstr">
      <vt:lpstr>biz</vt:lpstr>
      <vt:lpstr>店舗内のランキング表示が 購買者の意思決定に与える影響 </vt:lpstr>
      <vt:lpstr>目次</vt:lpstr>
      <vt:lpstr>研究要約</vt:lpstr>
      <vt:lpstr>はじめに</vt:lpstr>
      <vt:lpstr>店内では・・・</vt:lpstr>
      <vt:lpstr>ランキング</vt:lpstr>
      <vt:lpstr> 問題意識</vt:lpstr>
      <vt:lpstr>研究目的</vt:lpstr>
      <vt:lpstr>先行研究（１）</vt:lpstr>
      <vt:lpstr>　</vt:lpstr>
      <vt:lpstr>先行研究（２）</vt:lpstr>
      <vt:lpstr>先行研究（３）</vt:lpstr>
      <vt:lpstr>先行研究（３）</vt:lpstr>
      <vt:lpstr>先行研究のまとめ</vt:lpstr>
      <vt:lpstr>先行研究の考察①</vt:lpstr>
      <vt:lpstr>先行研究の考察②</vt:lpstr>
      <vt:lpstr>先行研究の考察③</vt:lpstr>
      <vt:lpstr>バンドワゴン効果</vt:lpstr>
      <vt:lpstr>バンドワゴン効果の例</vt:lpstr>
      <vt:lpstr>バンドワゴン効果の例</vt:lpstr>
      <vt:lpstr>スノッブ効果</vt:lpstr>
      <vt:lpstr>スノッブ効果の例</vt:lpstr>
      <vt:lpstr>仮説導出①</vt:lpstr>
      <vt:lpstr>仮説①</vt:lpstr>
      <vt:lpstr>仮説導出②</vt:lpstr>
      <vt:lpstr>消費の種類①</vt:lpstr>
      <vt:lpstr>消費の種類②</vt:lpstr>
      <vt:lpstr>仮説②</vt:lpstr>
      <vt:lpstr>今後の課題</vt:lpstr>
      <vt:lpstr>参考文献</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店舗内のランキング表示が 購買者の意思決定に与える影響</dc:title>
  <dc:creator>Haruko Tsuchihashi</dc:creator>
  <cp:lastModifiedBy>Haruko Tsuchihashi</cp:lastModifiedBy>
  <cp:revision>8</cp:revision>
  <dcterms:modified xsi:type="dcterms:W3CDTF">2015-09-03T12:43:23Z</dcterms:modified>
</cp:coreProperties>
</file>